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Arimo Bold" panose="020B0604020202020204" charset="0"/>
      <p:regular r:id="rId27"/>
    </p:embeddedFont>
    <p:embeddedFont>
      <p:font typeface="Lastica" panose="020B0604020202020204" charset="0"/>
      <p:regular r:id="rId28"/>
    </p:embeddedFont>
    <p:embeddedFont>
      <p:font typeface="Poppins" panose="00000500000000000000" pitchFamily="2" charset="0"/>
      <p:regular r:id="rId29"/>
    </p:embeddedFont>
    <p:embeddedFont>
      <p:font typeface="Poppins Extra-Light" panose="020B0604020202020204" charset="0"/>
      <p:regular r:id="rId30"/>
    </p:embeddedFont>
    <p:embeddedFont>
      <p:font typeface="Racing Sans One"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2" d="100"/>
          <a:sy n="52" d="100"/>
        </p:scale>
        <p:origin x="850"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0.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6.svg"/><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3.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35.png"/><Relationship Id="rId7" Type="http://schemas.openxmlformats.org/officeDocument/2006/relationships/image" Target="../media/image5.png"/><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6.svg"/></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4.svg"/></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52.svg"/><Relationship Id="rId3" Type="http://schemas.openxmlformats.org/officeDocument/2006/relationships/image" Target="../media/image47.png"/><Relationship Id="rId7" Type="http://schemas.openxmlformats.org/officeDocument/2006/relationships/image" Target="../media/image51.png"/><Relationship Id="rId12" Type="http://schemas.openxmlformats.org/officeDocument/2006/relationships/image" Target="../media/image16.svg"/><Relationship Id="rId2" Type="http://schemas.openxmlformats.org/officeDocument/2006/relationships/image" Target="../media/image46.jpeg"/><Relationship Id="rId1" Type="http://schemas.openxmlformats.org/officeDocument/2006/relationships/slideLayout" Target="../slideLayouts/slideLayout7.xml"/><Relationship Id="rId6" Type="http://schemas.openxmlformats.org/officeDocument/2006/relationships/image" Target="../media/image50.svg"/><Relationship Id="rId11" Type="http://schemas.openxmlformats.org/officeDocument/2006/relationships/image" Target="../media/image15.png"/><Relationship Id="rId5" Type="http://schemas.openxmlformats.org/officeDocument/2006/relationships/image" Target="../media/image49.png"/><Relationship Id="rId10" Type="http://schemas.openxmlformats.org/officeDocument/2006/relationships/image" Target="../media/image6.svg"/><Relationship Id="rId4" Type="http://schemas.openxmlformats.org/officeDocument/2006/relationships/image" Target="../media/image48.svg"/><Relationship Id="rId9"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10" Type="http://schemas.openxmlformats.org/officeDocument/2006/relationships/image" Target="../media/image18.svg"/><Relationship Id="rId4" Type="http://schemas.openxmlformats.org/officeDocument/2006/relationships/image" Target="../media/image12.sv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243663" y="519325"/>
            <a:ext cx="9501498" cy="9248349"/>
          </a:xfrm>
          <a:custGeom>
            <a:avLst/>
            <a:gdLst/>
            <a:ahLst/>
            <a:cxnLst/>
            <a:rect l="l" t="t" r="r" b="b"/>
            <a:pathLst>
              <a:path w="9501498" h="9248349">
                <a:moveTo>
                  <a:pt x="0" y="0"/>
                </a:moveTo>
                <a:lnTo>
                  <a:pt x="9501498" y="0"/>
                </a:lnTo>
                <a:lnTo>
                  <a:pt x="9501498" y="9248350"/>
                </a:lnTo>
                <a:lnTo>
                  <a:pt x="0" y="9248350"/>
                </a:lnTo>
                <a:lnTo>
                  <a:pt x="0" y="0"/>
                </a:lnTo>
                <a:close/>
              </a:path>
            </a:pathLst>
          </a:custGeom>
          <a:blipFill>
            <a:blip r:embed="rId2"/>
            <a:stretch>
              <a:fillRect l="-4169" r="-1516" b="-8579"/>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59086" y="1997029"/>
            <a:ext cx="4436251" cy="2926023"/>
          </a:xfrm>
          <a:custGeom>
            <a:avLst/>
            <a:gdLst/>
            <a:ahLst/>
            <a:cxnLst/>
            <a:rect l="l" t="t" r="r" b="b"/>
            <a:pathLst>
              <a:path w="4436251" h="2926023">
                <a:moveTo>
                  <a:pt x="0" y="0"/>
                </a:moveTo>
                <a:lnTo>
                  <a:pt x="4436251" y="0"/>
                </a:lnTo>
                <a:lnTo>
                  <a:pt x="4436251" y="2926023"/>
                </a:lnTo>
                <a:lnTo>
                  <a:pt x="0" y="2926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22646">
            <a:off x="16446840" y="8685181"/>
            <a:ext cx="776899" cy="2202550"/>
          </a:xfrm>
          <a:custGeom>
            <a:avLst/>
            <a:gdLst/>
            <a:ahLst/>
            <a:cxnLst/>
            <a:rect l="l" t="t" r="r" b="b"/>
            <a:pathLst>
              <a:path w="776899" h="2202550">
                <a:moveTo>
                  <a:pt x="0" y="0"/>
                </a:moveTo>
                <a:lnTo>
                  <a:pt x="776899" y="0"/>
                </a:lnTo>
                <a:lnTo>
                  <a:pt x="776899" y="2202550"/>
                </a:lnTo>
                <a:lnTo>
                  <a:pt x="0" y="2202550"/>
                </a:lnTo>
                <a:lnTo>
                  <a:pt x="0" y="0"/>
                </a:lnTo>
                <a:close/>
              </a:path>
            </a:pathLst>
          </a:custGeom>
          <a:blipFill>
            <a:blip r:embed="rId4">
              <a:extLst>
                <a:ext uri="{96DAC541-7B7A-43D3-8B79-37D633B846F1}">
                  <asvg:svgBlip xmlns:asvg="http://schemas.microsoft.com/office/drawing/2016/SVG/main" r:embed="rId5"/>
                </a:ext>
              </a:extLst>
            </a:blip>
            <a:stretch>
              <a:fillRect l="-182" r="-182"/>
            </a:stretch>
          </a:blipFill>
        </p:spPr>
      </p:sp>
      <p:sp>
        <p:nvSpPr>
          <p:cNvPr id="4" name="Freeform 4"/>
          <p:cNvSpPr/>
          <p:nvPr/>
        </p:nvSpPr>
        <p:spPr>
          <a:xfrm>
            <a:off x="2167255" y="2981528"/>
            <a:ext cx="1046447" cy="957024"/>
          </a:xfrm>
          <a:custGeom>
            <a:avLst/>
            <a:gdLst/>
            <a:ahLst/>
            <a:cxnLst/>
            <a:rect l="l" t="t" r="r" b="b"/>
            <a:pathLst>
              <a:path w="1046447" h="957024">
                <a:moveTo>
                  <a:pt x="0" y="0"/>
                </a:moveTo>
                <a:lnTo>
                  <a:pt x="1046447" y="0"/>
                </a:lnTo>
                <a:lnTo>
                  <a:pt x="1046447" y="957024"/>
                </a:lnTo>
                <a:lnTo>
                  <a:pt x="0" y="957024"/>
                </a:lnTo>
                <a:lnTo>
                  <a:pt x="0" y="0"/>
                </a:lnTo>
                <a:close/>
              </a:path>
            </a:pathLst>
          </a:custGeom>
          <a:blipFill>
            <a:blip r:embed="rId6">
              <a:extLst>
                <a:ext uri="{96DAC541-7B7A-43D3-8B79-37D633B846F1}">
                  <asvg:svgBlip xmlns:asvg="http://schemas.microsoft.com/office/drawing/2016/SVG/main" r:embed="rId7"/>
                </a:ext>
              </a:extLst>
            </a:blip>
            <a:stretch>
              <a:fillRect t="-198" b="-198"/>
            </a:stretch>
          </a:blipFill>
        </p:spPr>
      </p:sp>
      <p:sp>
        <p:nvSpPr>
          <p:cNvPr id="5" name="TextBox 5"/>
          <p:cNvSpPr txBox="1"/>
          <p:nvPr/>
        </p:nvSpPr>
        <p:spPr>
          <a:xfrm>
            <a:off x="7581323" y="2775464"/>
            <a:ext cx="9853175" cy="2619376"/>
          </a:xfrm>
          <a:prstGeom prst="rect">
            <a:avLst/>
          </a:prstGeom>
        </p:spPr>
        <p:txBody>
          <a:bodyPr lIns="0" tIns="0" rIns="0" bIns="0" rtlCol="0" anchor="t">
            <a:spAutoFit/>
          </a:bodyPr>
          <a:lstStyle/>
          <a:p>
            <a:pPr marL="647694" lvl="1" indent="-323847" algn="just">
              <a:lnSpc>
                <a:spcPts val="4199"/>
              </a:lnSpc>
              <a:buFont typeface="Arial"/>
              <a:buChar char="•"/>
            </a:pPr>
            <a:r>
              <a:rPr lang="en-US" sz="2999">
                <a:solidFill>
                  <a:srgbClr val="FFFFFF"/>
                </a:solidFill>
                <a:latin typeface="Poppins Extra-Light"/>
                <a:ea typeface="Poppins Extra-Light"/>
                <a:cs typeface="Poppins Extra-Light"/>
                <a:sym typeface="Poppins Extra-Light"/>
              </a:rPr>
              <a:t>HTML là ngôn ngữ cốt lõi trong việc tạo website trên World Wide website. Nó xây dựng cấu trúc website thông qua các thẻ đánh dấu và thường được kết hợp với CSS và JavaScript để tăng cường tính năng và thiết kế</a:t>
            </a:r>
          </a:p>
        </p:txBody>
      </p:sp>
      <p:sp>
        <p:nvSpPr>
          <p:cNvPr id="6" name="TextBox 6"/>
          <p:cNvSpPr txBox="1"/>
          <p:nvPr/>
        </p:nvSpPr>
        <p:spPr>
          <a:xfrm>
            <a:off x="7995282" y="1911304"/>
            <a:ext cx="9439215" cy="738506"/>
          </a:xfrm>
          <a:prstGeom prst="rect">
            <a:avLst/>
          </a:prstGeom>
        </p:spPr>
        <p:txBody>
          <a:bodyPr lIns="0" tIns="0" rIns="0" bIns="0" rtlCol="0" anchor="t">
            <a:spAutoFit/>
          </a:bodyPr>
          <a:lstStyle/>
          <a:p>
            <a:pPr algn="l">
              <a:lnSpc>
                <a:spcPts val="6019"/>
              </a:lnSpc>
            </a:pPr>
            <a:r>
              <a:rPr lang="en-US" sz="4299">
                <a:solidFill>
                  <a:srgbClr val="FFFFFF"/>
                </a:solidFill>
                <a:latin typeface="Racing Sans One"/>
                <a:ea typeface="Racing Sans One"/>
                <a:cs typeface="Racing Sans One"/>
                <a:sym typeface="Racing Sans One"/>
              </a:rPr>
              <a:t>HTML (Hyper Text Markup Language)</a:t>
            </a:r>
          </a:p>
        </p:txBody>
      </p:sp>
      <p:sp>
        <p:nvSpPr>
          <p:cNvPr id="7" name="TextBox 7"/>
          <p:cNvSpPr txBox="1"/>
          <p:nvPr/>
        </p:nvSpPr>
        <p:spPr>
          <a:xfrm>
            <a:off x="259086" y="-81371"/>
            <a:ext cx="15472393" cy="1285875"/>
          </a:xfrm>
          <a:prstGeom prst="rect">
            <a:avLst/>
          </a:prstGeom>
        </p:spPr>
        <p:txBody>
          <a:bodyPr lIns="0" tIns="0" rIns="0" bIns="0" rtlCol="0" anchor="t">
            <a:spAutoFit/>
          </a:bodyPr>
          <a:lstStyle/>
          <a:p>
            <a:pPr algn="l">
              <a:lnSpc>
                <a:spcPts val="10500"/>
              </a:lnSpc>
            </a:pPr>
            <a:r>
              <a:rPr lang="en-US" sz="7500">
                <a:solidFill>
                  <a:srgbClr val="FFFFFF"/>
                </a:solidFill>
                <a:latin typeface="Racing Sans One"/>
                <a:ea typeface="Racing Sans One"/>
                <a:cs typeface="Racing Sans One"/>
                <a:sym typeface="Racing Sans One"/>
              </a:rPr>
              <a:t>CHƯƠNG 2: NGHIÊN CỨU LÝ THUYẾT</a:t>
            </a:r>
          </a:p>
        </p:txBody>
      </p:sp>
      <p:sp>
        <p:nvSpPr>
          <p:cNvPr id="9" name="TextBox 9"/>
          <p:cNvSpPr txBox="1"/>
          <p:nvPr/>
        </p:nvSpPr>
        <p:spPr>
          <a:xfrm>
            <a:off x="7995282" y="6099689"/>
            <a:ext cx="9439215" cy="738506"/>
          </a:xfrm>
          <a:prstGeom prst="rect">
            <a:avLst/>
          </a:prstGeom>
        </p:spPr>
        <p:txBody>
          <a:bodyPr lIns="0" tIns="0" rIns="0" bIns="0" rtlCol="0" anchor="t">
            <a:spAutoFit/>
          </a:bodyPr>
          <a:lstStyle/>
          <a:p>
            <a:pPr algn="l">
              <a:lnSpc>
                <a:spcPts val="6019"/>
              </a:lnSpc>
            </a:pPr>
            <a:r>
              <a:rPr lang="en-US" sz="4299">
                <a:solidFill>
                  <a:srgbClr val="FFFFFF"/>
                </a:solidFill>
                <a:latin typeface="Racing Sans One"/>
                <a:ea typeface="Racing Sans One"/>
                <a:cs typeface="Racing Sans One"/>
                <a:sym typeface="Racing Sans One"/>
              </a:rPr>
              <a:t>CSS (Cascading Style Sheets) </a:t>
            </a:r>
          </a:p>
        </p:txBody>
      </p:sp>
      <p:sp>
        <p:nvSpPr>
          <p:cNvPr id="10" name="TextBox 10"/>
          <p:cNvSpPr txBox="1"/>
          <p:nvPr/>
        </p:nvSpPr>
        <p:spPr>
          <a:xfrm>
            <a:off x="7788303" y="7295260"/>
            <a:ext cx="9853175" cy="2095501"/>
          </a:xfrm>
          <a:prstGeom prst="rect">
            <a:avLst/>
          </a:prstGeom>
        </p:spPr>
        <p:txBody>
          <a:bodyPr lIns="0" tIns="0" rIns="0" bIns="0" rtlCol="0" anchor="t">
            <a:spAutoFit/>
          </a:bodyPr>
          <a:lstStyle/>
          <a:p>
            <a:pPr marL="647694" lvl="1" indent="-323847" algn="just">
              <a:lnSpc>
                <a:spcPts val="4199"/>
              </a:lnSpc>
              <a:buFont typeface="Arial"/>
              <a:buChar char="•"/>
            </a:pPr>
            <a:r>
              <a:rPr lang="en-US" sz="2999">
                <a:solidFill>
                  <a:srgbClr val="FFFFFF"/>
                </a:solidFill>
                <a:latin typeface="Poppins Extra-Light"/>
                <a:ea typeface="Poppins Extra-Light"/>
                <a:cs typeface="Poppins Extra-Light"/>
                <a:sym typeface="Poppins Extra-Light"/>
              </a:rPr>
              <a:t>Cascading Style Sheets hay CSS là một ngôn ngữ định kiểu sử dụng để định rõ cách thức trình bày tài liệu viết bằng ngôn ngữ đánh dấu như HTML và XHTML</a:t>
            </a:r>
          </a:p>
        </p:txBody>
      </p:sp>
      <p:sp>
        <p:nvSpPr>
          <p:cNvPr id="11" name="Freeform 11"/>
          <p:cNvSpPr/>
          <p:nvPr/>
        </p:nvSpPr>
        <p:spPr>
          <a:xfrm>
            <a:off x="259086" y="6185414"/>
            <a:ext cx="4436251" cy="2926023"/>
          </a:xfrm>
          <a:custGeom>
            <a:avLst/>
            <a:gdLst/>
            <a:ahLst/>
            <a:cxnLst/>
            <a:rect l="l" t="t" r="r" b="b"/>
            <a:pathLst>
              <a:path w="4436251" h="2926023">
                <a:moveTo>
                  <a:pt x="0" y="0"/>
                </a:moveTo>
                <a:lnTo>
                  <a:pt x="4436251" y="0"/>
                </a:lnTo>
                <a:lnTo>
                  <a:pt x="4436251" y="2926023"/>
                </a:lnTo>
                <a:lnTo>
                  <a:pt x="0" y="292602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2167255" y="7371460"/>
            <a:ext cx="1046447" cy="957024"/>
          </a:xfrm>
          <a:custGeom>
            <a:avLst/>
            <a:gdLst/>
            <a:ahLst/>
            <a:cxnLst/>
            <a:rect l="l" t="t" r="r" b="b"/>
            <a:pathLst>
              <a:path w="1046447" h="957024">
                <a:moveTo>
                  <a:pt x="0" y="0"/>
                </a:moveTo>
                <a:lnTo>
                  <a:pt x="1046447" y="0"/>
                </a:lnTo>
                <a:lnTo>
                  <a:pt x="1046447" y="957024"/>
                </a:lnTo>
                <a:lnTo>
                  <a:pt x="0" y="957024"/>
                </a:lnTo>
                <a:lnTo>
                  <a:pt x="0" y="0"/>
                </a:lnTo>
                <a:close/>
              </a:path>
            </a:pathLst>
          </a:custGeom>
          <a:blipFill>
            <a:blip r:embed="rId6">
              <a:extLst>
                <a:ext uri="{96DAC541-7B7A-43D3-8B79-37D633B846F1}">
                  <asvg:svgBlip xmlns:asvg="http://schemas.microsoft.com/office/drawing/2016/SVG/main" r:embed="rId7"/>
                </a:ext>
              </a:extLst>
            </a:blip>
            <a:stretch>
              <a:fillRect t="-198" b="-198"/>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85782" y="2468279"/>
            <a:ext cx="4436251" cy="2675221"/>
            <a:chOff x="0" y="0"/>
            <a:chExt cx="673923" cy="406400"/>
          </a:xfrm>
        </p:grpSpPr>
        <p:sp>
          <p:nvSpPr>
            <p:cNvPr id="3" name="Freeform 3"/>
            <p:cNvSpPr/>
            <p:nvPr/>
          </p:nvSpPr>
          <p:spPr>
            <a:xfrm>
              <a:off x="0" y="0"/>
              <a:ext cx="673923" cy="406400"/>
            </a:xfrm>
            <a:custGeom>
              <a:avLst/>
              <a:gdLst/>
              <a:ahLst/>
              <a:cxnLst/>
              <a:rect l="l" t="t" r="r" b="b"/>
              <a:pathLst>
                <a:path w="673923" h="406400">
                  <a:moveTo>
                    <a:pt x="0" y="0"/>
                  </a:moveTo>
                  <a:lnTo>
                    <a:pt x="470723" y="0"/>
                  </a:lnTo>
                  <a:lnTo>
                    <a:pt x="673923" y="203200"/>
                  </a:lnTo>
                  <a:lnTo>
                    <a:pt x="470723" y="406400"/>
                  </a:lnTo>
                  <a:lnTo>
                    <a:pt x="0" y="406400"/>
                  </a:lnTo>
                  <a:lnTo>
                    <a:pt x="203200" y="203200"/>
                  </a:lnTo>
                  <a:lnTo>
                    <a:pt x="0" y="0"/>
                  </a:lnTo>
                  <a:close/>
                </a:path>
              </a:pathLst>
            </a:custGeom>
            <a:solidFill>
              <a:srgbClr val="FFBD59"/>
            </a:solidFill>
          </p:spPr>
        </p:sp>
        <p:sp>
          <p:nvSpPr>
            <p:cNvPr id="4" name="TextBox 4"/>
            <p:cNvSpPr txBox="1"/>
            <p:nvPr/>
          </p:nvSpPr>
          <p:spPr>
            <a:xfrm>
              <a:off x="177800" y="-38100"/>
              <a:ext cx="419923" cy="444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14046850" y="4371867"/>
            <a:ext cx="1001807" cy="965377"/>
          </a:xfrm>
          <a:custGeom>
            <a:avLst/>
            <a:gdLst/>
            <a:ahLst/>
            <a:cxnLst/>
            <a:rect l="l" t="t" r="r" b="b"/>
            <a:pathLst>
              <a:path w="1001807" h="965377">
                <a:moveTo>
                  <a:pt x="0" y="0"/>
                </a:moveTo>
                <a:lnTo>
                  <a:pt x="1001807" y="0"/>
                </a:lnTo>
                <a:lnTo>
                  <a:pt x="1001807" y="965377"/>
                </a:lnTo>
                <a:lnTo>
                  <a:pt x="0" y="9653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2673498" y="3327378"/>
            <a:ext cx="1046447" cy="957024"/>
          </a:xfrm>
          <a:custGeom>
            <a:avLst/>
            <a:gdLst/>
            <a:ahLst/>
            <a:cxnLst/>
            <a:rect l="l" t="t" r="r" b="b"/>
            <a:pathLst>
              <a:path w="1046447" h="957024">
                <a:moveTo>
                  <a:pt x="0" y="0"/>
                </a:moveTo>
                <a:lnTo>
                  <a:pt x="1046448" y="0"/>
                </a:lnTo>
                <a:lnTo>
                  <a:pt x="1046448" y="957023"/>
                </a:lnTo>
                <a:lnTo>
                  <a:pt x="0" y="95702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9761939" y="2636576"/>
            <a:ext cx="6759369" cy="3209925"/>
          </a:xfrm>
          <a:prstGeom prst="rect">
            <a:avLst/>
          </a:prstGeom>
        </p:spPr>
        <p:txBody>
          <a:bodyPr lIns="0" tIns="0" rIns="0" bIns="0" rtlCol="0" anchor="t">
            <a:spAutoFit/>
          </a:bodyPr>
          <a:lstStyle/>
          <a:p>
            <a:pPr algn="just">
              <a:lnSpc>
                <a:spcPts val="4200"/>
              </a:lnSpc>
              <a:spcBef>
                <a:spcPct val="0"/>
              </a:spcBef>
            </a:pPr>
            <a:r>
              <a:rPr lang="en-US" sz="3000">
                <a:solidFill>
                  <a:srgbClr val="FFFFFF"/>
                </a:solidFill>
                <a:latin typeface="Poppins Extra-Light"/>
                <a:ea typeface="Poppins Extra-Light"/>
                <a:cs typeface="Poppins Extra-Light"/>
                <a:sym typeface="Poppins Extra-Light"/>
              </a:rPr>
              <a:t>JavaScript, hiện là một trong những ngôn ngữ lập trình chủ đạo, ban đầu được Brendan Elch tại Netscape phát triển dưới tên Mocha, sau đó đổi thành LiveScript, và cuối cùng là JavaScript</a:t>
            </a:r>
          </a:p>
        </p:txBody>
      </p:sp>
      <p:sp>
        <p:nvSpPr>
          <p:cNvPr id="8" name="TextBox 8"/>
          <p:cNvSpPr txBox="1"/>
          <p:nvPr/>
        </p:nvSpPr>
        <p:spPr>
          <a:xfrm>
            <a:off x="9622049" y="1729774"/>
            <a:ext cx="3336085" cy="738505"/>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Racing Sans One"/>
                <a:ea typeface="Racing Sans One"/>
                <a:cs typeface="Racing Sans One"/>
                <a:sym typeface="Racing Sans One"/>
              </a:rPr>
              <a:t>JAVASCRIPT</a:t>
            </a:r>
          </a:p>
        </p:txBody>
      </p:sp>
      <p:sp>
        <p:nvSpPr>
          <p:cNvPr id="9" name="TextBox 9"/>
          <p:cNvSpPr txBox="1"/>
          <p:nvPr/>
        </p:nvSpPr>
        <p:spPr>
          <a:xfrm>
            <a:off x="585782" y="50532"/>
            <a:ext cx="16285838" cy="1285875"/>
          </a:xfrm>
          <a:prstGeom prst="rect">
            <a:avLst/>
          </a:prstGeom>
        </p:spPr>
        <p:txBody>
          <a:bodyPr lIns="0" tIns="0" rIns="0" bIns="0" rtlCol="0" anchor="t">
            <a:spAutoFit/>
          </a:bodyPr>
          <a:lstStyle/>
          <a:p>
            <a:pPr algn="l">
              <a:lnSpc>
                <a:spcPts val="10500"/>
              </a:lnSpc>
            </a:pPr>
            <a:r>
              <a:rPr lang="en-US" sz="7500">
                <a:solidFill>
                  <a:srgbClr val="FFFFFF"/>
                </a:solidFill>
                <a:latin typeface="Racing Sans One"/>
                <a:ea typeface="Racing Sans One"/>
                <a:cs typeface="Racing Sans One"/>
                <a:sym typeface="Racing Sans One"/>
              </a:rPr>
              <a:t>CHƯƠNG 2: NGHIÊN CỨU LÝ THUYẾT</a:t>
            </a:r>
          </a:p>
        </p:txBody>
      </p:sp>
      <p:sp>
        <p:nvSpPr>
          <p:cNvPr id="10" name="TextBox 10"/>
          <p:cNvSpPr txBox="1"/>
          <p:nvPr/>
        </p:nvSpPr>
        <p:spPr>
          <a:xfrm>
            <a:off x="9622049" y="6086367"/>
            <a:ext cx="7961977" cy="738505"/>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Racing Sans One"/>
                <a:ea typeface="Racing Sans One"/>
                <a:cs typeface="Racing Sans One"/>
                <a:sym typeface="Racing Sans One"/>
              </a:rPr>
              <a:t>CÀI ĐẶT MÔI TRƯỜNG CURSOR</a:t>
            </a:r>
          </a:p>
        </p:txBody>
      </p:sp>
      <p:sp>
        <p:nvSpPr>
          <p:cNvPr id="11" name="TextBox 11"/>
          <p:cNvSpPr txBox="1"/>
          <p:nvPr/>
        </p:nvSpPr>
        <p:spPr>
          <a:xfrm>
            <a:off x="9761939" y="6739147"/>
            <a:ext cx="6759369" cy="2676525"/>
          </a:xfrm>
          <a:prstGeom prst="rect">
            <a:avLst/>
          </a:prstGeom>
        </p:spPr>
        <p:txBody>
          <a:bodyPr lIns="0" tIns="0" rIns="0" bIns="0" rtlCol="0" anchor="t">
            <a:spAutoFit/>
          </a:bodyPr>
          <a:lstStyle/>
          <a:p>
            <a:pPr algn="just">
              <a:lnSpc>
                <a:spcPts val="4200"/>
              </a:lnSpc>
              <a:spcBef>
                <a:spcPct val="0"/>
              </a:spcBef>
            </a:pPr>
            <a:r>
              <a:rPr lang="en-US" sz="3000">
                <a:solidFill>
                  <a:srgbClr val="FFFFFF"/>
                </a:solidFill>
                <a:latin typeface="Poppins Extra-Light"/>
                <a:ea typeface="Poppins Extra-Light"/>
                <a:cs typeface="Poppins Extra-Light"/>
                <a:sym typeface="Poppins Extra-Light"/>
              </a:rPr>
              <a:t>Cursor là môi trường viết code khá nổi tiếng hiện nay được các lập trình viên sử dụng nhiều để thực hiện các công việc như lập trình các ngôn ngữ như C, C++, Java.</a:t>
            </a:r>
          </a:p>
        </p:txBody>
      </p:sp>
      <p:grpSp>
        <p:nvGrpSpPr>
          <p:cNvPr id="12" name="Group 12"/>
          <p:cNvGrpSpPr/>
          <p:nvPr/>
        </p:nvGrpSpPr>
        <p:grpSpPr>
          <a:xfrm>
            <a:off x="585782" y="5846501"/>
            <a:ext cx="4436251" cy="2675221"/>
            <a:chOff x="0" y="0"/>
            <a:chExt cx="673923" cy="406400"/>
          </a:xfrm>
        </p:grpSpPr>
        <p:sp>
          <p:nvSpPr>
            <p:cNvPr id="13" name="Freeform 13"/>
            <p:cNvSpPr/>
            <p:nvPr/>
          </p:nvSpPr>
          <p:spPr>
            <a:xfrm>
              <a:off x="0" y="0"/>
              <a:ext cx="673923" cy="406400"/>
            </a:xfrm>
            <a:custGeom>
              <a:avLst/>
              <a:gdLst/>
              <a:ahLst/>
              <a:cxnLst/>
              <a:rect l="l" t="t" r="r" b="b"/>
              <a:pathLst>
                <a:path w="673923" h="406400">
                  <a:moveTo>
                    <a:pt x="0" y="0"/>
                  </a:moveTo>
                  <a:lnTo>
                    <a:pt x="470723" y="0"/>
                  </a:lnTo>
                  <a:lnTo>
                    <a:pt x="673923" y="203200"/>
                  </a:lnTo>
                  <a:lnTo>
                    <a:pt x="470723" y="406400"/>
                  </a:lnTo>
                  <a:lnTo>
                    <a:pt x="0" y="406400"/>
                  </a:lnTo>
                  <a:lnTo>
                    <a:pt x="203200" y="203200"/>
                  </a:lnTo>
                  <a:lnTo>
                    <a:pt x="0" y="0"/>
                  </a:lnTo>
                  <a:close/>
                </a:path>
              </a:pathLst>
            </a:custGeom>
            <a:solidFill>
              <a:srgbClr val="FFBD59"/>
            </a:solidFill>
          </p:spPr>
        </p:sp>
        <p:sp>
          <p:nvSpPr>
            <p:cNvPr id="14" name="TextBox 14"/>
            <p:cNvSpPr txBox="1"/>
            <p:nvPr/>
          </p:nvSpPr>
          <p:spPr>
            <a:xfrm>
              <a:off x="177800" y="-38100"/>
              <a:ext cx="419923" cy="444500"/>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2673498" y="6705600"/>
            <a:ext cx="1046447" cy="957024"/>
          </a:xfrm>
          <a:custGeom>
            <a:avLst/>
            <a:gdLst/>
            <a:ahLst/>
            <a:cxnLst/>
            <a:rect l="l" t="t" r="r" b="b"/>
            <a:pathLst>
              <a:path w="1046447" h="957024">
                <a:moveTo>
                  <a:pt x="0" y="0"/>
                </a:moveTo>
                <a:lnTo>
                  <a:pt x="1046448" y="0"/>
                </a:lnTo>
                <a:lnTo>
                  <a:pt x="1046448" y="957024"/>
                </a:lnTo>
                <a:lnTo>
                  <a:pt x="0" y="9570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3">
            <a:extLst>
              <a:ext uri="{FF2B5EF4-FFF2-40B4-BE49-F238E27FC236}">
                <a16:creationId xmlns:a16="http://schemas.microsoft.com/office/drawing/2014/main" id="{6EB970A8-E65E-D251-8975-6E408E2F46C9}"/>
              </a:ext>
            </a:extLst>
          </p:cNvPr>
          <p:cNvSpPr/>
          <p:nvPr/>
        </p:nvSpPr>
        <p:spPr>
          <a:xfrm rot="5422646">
            <a:off x="16446840" y="8685181"/>
            <a:ext cx="776899" cy="2202550"/>
          </a:xfrm>
          <a:custGeom>
            <a:avLst/>
            <a:gdLst/>
            <a:ahLst/>
            <a:cxnLst/>
            <a:rect l="l" t="t" r="r" b="b"/>
            <a:pathLst>
              <a:path w="776899" h="2202550">
                <a:moveTo>
                  <a:pt x="0" y="0"/>
                </a:moveTo>
                <a:lnTo>
                  <a:pt x="776899" y="0"/>
                </a:lnTo>
                <a:lnTo>
                  <a:pt x="776899" y="2202550"/>
                </a:lnTo>
                <a:lnTo>
                  <a:pt x="0" y="2202550"/>
                </a:lnTo>
                <a:lnTo>
                  <a:pt x="0" y="0"/>
                </a:lnTo>
                <a:close/>
              </a:path>
            </a:pathLst>
          </a:custGeom>
          <a:blipFill>
            <a:blip r:embed="rId6">
              <a:extLst>
                <a:ext uri="{96DAC541-7B7A-43D3-8B79-37D633B846F1}">
                  <asvg:svgBlip xmlns:asvg="http://schemas.microsoft.com/office/drawing/2016/SVG/main" r:embed="rId7"/>
                </a:ext>
              </a:extLst>
            </a:blip>
            <a:stretch>
              <a:fillRect l="-182" r="-182"/>
            </a:stretch>
          </a:blipFill>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69632" y="2656376"/>
            <a:ext cx="3652112" cy="2202357"/>
            <a:chOff x="0" y="0"/>
            <a:chExt cx="673923" cy="406400"/>
          </a:xfrm>
        </p:grpSpPr>
        <p:sp>
          <p:nvSpPr>
            <p:cNvPr id="3" name="Freeform 3"/>
            <p:cNvSpPr/>
            <p:nvPr/>
          </p:nvSpPr>
          <p:spPr>
            <a:xfrm>
              <a:off x="0" y="0"/>
              <a:ext cx="673923" cy="406400"/>
            </a:xfrm>
            <a:custGeom>
              <a:avLst/>
              <a:gdLst/>
              <a:ahLst/>
              <a:cxnLst/>
              <a:rect l="l" t="t" r="r" b="b"/>
              <a:pathLst>
                <a:path w="673923" h="406400">
                  <a:moveTo>
                    <a:pt x="0" y="0"/>
                  </a:moveTo>
                  <a:lnTo>
                    <a:pt x="470723" y="0"/>
                  </a:lnTo>
                  <a:lnTo>
                    <a:pt x="673923" y="203200"/>
                  </a:lnTo>
                  <a:lnTo>
                    <a:pt x="470723" y="406400"/>
                  </a:lnTo>
                  <a:lnTo>
                    <a:pt x="0" y="406400"/>
                  </a:lnTo>
                  <a:lnTo>
                    <a:pt x="203200" y="203200"/>
                  </a:lnTo>
                  <a:lnTo>
                    <a:pt x="0" y="0"/>
                  </a:lnTo>
                  <a:close/>
                </a:path>
              </a:pathLst>
            </a:custGeom>
            <a:solidFill>
              <a:srgbClr val="FFBD59"/>
            </a:solidFill>
          </p:spPr>
        </p:sp>
        <p:sp>
          <p:nvSpPr>
            <p:cNvPr id="4" name="TextBox 4"/>
            <p:cNvSpPr txBox="1"/>
            <p:nvPr/>
          </p:nvSpPr>
          <p:spPr>
            <a:xfrm>
              <a:off x="177800" y="-38100"/>
              <a:ext cx="419923" cy="444500"/>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2064533" y="3357162"/>
            <a:ext cx="806902" cy="737949"/>
          </a:xfrm>
          <a:custGeom>
            <a:avLst/>
            <a:gdLst/>
            <a:ahLst/>
            <a:cxnLst/>
            <a:rect l="l" t="t" r="r" b="b"/>
            <a:pathLst>
              <a:path w="806902" h="737949">
                <a:moveTo>
                  <a:pt x="0" y="0"/>
                </a:moveTo>
                <a:lnTo>
                  <a:pt x="806902" y="0"/>
                </a:lnTo>
                <a:lnTo>
                  <a:pt x="806902" y="737949"/>
                </a:lnTo>
                <a:lnTo>
                  <a:pt x="0" y="737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TextBox 6"/>
          <p:cNvSpPr txBox="1"/>
          <p:nvPr/>
        </p:nvSpPr>
        <p:spPr>
          <a:xfrm>
            <a:off x="7644462" y="3249007"/>
            <a:ext cx="10211113" cy="1609725"/>
          </a:xfrm>
          <a:prstGeom prst="rect">
            <a:avLst/>
          </a:prstGeom>
        </p:spPr>
        <p:txBody>
          <a:bodyPr lIns="0" tIns="0" rIns="0" bIns="0" rtlCol="0" anchor="t">
            <a:spAutoFit/>
          </a:bodyPr>
          <a:lstStyle/>
          <a:p>
            <a:pPr algn="just">
              <a:lnSpc>
                <a:spcPts val="4200"/>
              </a:lnSpc>
              <a:spcBef>
                <a:spcPct val="0"/>
              </a:spcBef>
            </a:pPr>
            <a:r>
              <a:rPr lang="en-US" sz="3000">
                <a:solidFill>
                  <a:srgbClr val="FFFFFF"/>
                </a:solidFill>
                <a:latin typeface="Poppins Extra-Light"/>
                <a:ea typeface="Poppins Extra-Light"/>
                <a:cs typeface="Poppins Extra-Light"/>
                <a:sym typeface="Poppins Extra-Light"/>
              </a:rPr>
              <a:t>Để trang web có thể hoạt động tốt nhất và cơ sở dữ liệu được tôi đã sử dụng Xampp để chạy cho trang website mà tôi đã sử dụng theo hướng cục bộ. </a:t>
            </a:r>
          </a:p>
        </p:txBody>
      </p:sp>
      <p:sp>
        <p:nvSpPr>
          <p:cNvPr id="7" name="TextBox 7"/>
          <p:cNvSpPr txBox="1"/>
          <p:nvPr/>
        </p:nvSpPr>
        <p:spPr>
          <a:xfrm>
            <a:off x="7644462" y="2320002"/>
            <a:ext cx="5039249" cy="738505"/>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Racing Sans One"/>
                <a:ea typeface="Racing Sans One"/>
                <a:cs typeface="Racing Sans One"/>
                <a:sym typeface="Racing Sans One"/>
              </a:rPr>
              <a:t>CÀI ĐẶT XAMPP </a:t>
            </a:r>
          </a:p>
        </p:txBody>
      </p:sp>
      <p:sp>
        <p:nvSpPr>
          <p:cNvPr id="8" name="TextBox 8"/>
          <p:cNvSpPr txBox="1"/>
          <p:nvPr/>
        </p:nvSpPr>
        <p:spPr>
          <a:xfrm>
            <a:off x="687555" y="314325"/>
            <a:ext cx="16081458" cy="1285875"/>
          </a:xfrm>
          <a:prstGeom prst="rect">
            <a:avLst/>
          </a:prstGeom>
        </p:spPr>
        <p:txBody>
          <a:bodyPr lIns="0" tIns="0" rIns="0" bIns="0" rtlCol="0" anchor="t">
            <a:spAutoFit/>
          </a:bodyPr>
          <a:lstStyle/>
          <a:p>
            <a:pPr algn="l">
              <a:lnSpc>
                <a:spcPts val="10500"/>
              </a:lnSpc>
            </a:pPr>
            <a:r>
              <a:rPr lang="en-US" sz="7500">
                <a:solidFill>
                  <a:srgbClr val="FFFFFF"/>
                </a:solidFill>
                <a:latin typeface="Racing Sans One"/>
                <a:ea typeface="Racing Sans One"/>
                <a:cs typeface="Racing Sans One"/>
                <a:sym typeface="Racing Sans One"/>
              </a:rPr>
              <a:t>CHƯƠNG 2: NGHIÊN CỨU LÝ THUYẾT</a:t>
            </a:r>
          </a:p>
        </p:txBody>
      </p:sp>
      <p:sp>
        <p:nvSpPr>
          <p:cNvPr id="9" name="TextBox 9"/>
          <p:cNvSpPr txBox="1"/>
          <p:nvPr/>
        </p:nvSpPr>
        <p:spPr>
          <a:xfrm>
            <a:off x="7644462" y="5071869"/>
            <a:ext cx="9711997" cy="738505"/>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Racing Sans One"/>
                <a:ea typeface="Racing Sans One"/>
                <a:cs typeface="Racing Sans One"/>
                <a:sym typeface="Racing Sans One"/>
              </a:rPr>
              <a:t>SQL(STRUCTURED QUERY LANGUAGE) </a:t>
            </a:r>
          </a:p>
        </p:txBody>
      </p:sp>
      <p:sp>
        <p:nvSpPr>
          <p:cNvPr id="10" name="TextBox 10"/>
          <p:cNvSpPr txBox="1"/>
          <p:nvPr/>
        </p:nvSpPr>
        <p:spPr>
          <a:xfrm>
            <a:off x="7644462" y="6001080"/>
            <a:ext cx="10211113" cy="1076325"/>
          </a:xfrm>
          <a:prstGeom prst="rect">
            <a:avLst/>
          </a:prstGeom>
        </p:spPr>
        <p:txBody>
          <a:bodyPr lIns="0" tIns="0" rIns="0" bIns="0" rtlCol="0" anchor="t">
            <a:spAutoFit/>
          </a:bodyPr>
          <a:lstStyle/>
          <a:p>
            <a:pPr algn="just">
              <a:lnSpc>
                <a:spcPts val="4200"/>
              </a:lnSpc>
              <a:spcBef>
                <a:spcPct val="0"/>
              </a:spcBef>
            </a:pPr>
            <a:r>
              <a:rPr lang="en-US" sz="3000">
                <a:solidFill>
                  <a:srgbClr val="FFFFFF"/>
                </a:solidFill>
                <a:latin typeface="Poppins Extra-Light"/>
                <a:ea typeface="Poppins Extra-Light"/>
                <a:cs typeface="Poppins Extra-Light"/>
                <a:sym typeface="Poppins Extra-Light"/>
              </a:rPr>
              <a:t>SQL là ngôn ngữ truy vấn cơ sở dữ liệu, cho phép lưu trữ, truy xuất và quản lý dữ liệu. </a:t>
            </a:r>
          </a:p>
        </p:txBody>
      </p:sp>
      <p:sp>
        <p:nvSpPr>
          <p:cNvPr id="11" name="TextBox 11"/>
          <p:cNvSpPr txBox="1"/>
          <p:nvPr/>
        </p:nvSpPr>
        <p:spPr>
          <a:xfrm>
            <a:off x="7644462" y="7446906"/>
            <a:ext cx="9711997" cy="738505"/>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Racing Sans One"/>
                <a:ea typeface="Racing Sans One"/>
                <a:cs typeface="Racing Sans One"/>
                <a:sym typeface="Racing Sans One"/>
              </a:rPr>
              <a:t>PHP (HYPERTEXT PREPROCESSOR) </a:t>
            </a:r>
          </a:p>
        </p:txBody>
      </p:sp>
      <p:sp>
        <p:nvSpPr>
          <p:cNvPr id="12" name="TextBox 12"/>
          <p:cNvSpPr txBox="1"/>
          <p:nvPr/>
        </p:nvSpPr>
        <p:spPr>
          <a:xfrm>
            <a:off x="7547303" y="8410575"/>
            <a:ext cx="10211113" cy="1609725"/>
          </a:xfrm>
          <a:prstGeom prst="rect">
            <a:avLst/>
          </a:prstGeom>
        </p:spPr>
        <p:txBody>
          <a:bodyPr lIns="0" tIns="0" rIns="0" bIns="0" rtlCol="0" anchor="t">
            <a:spAutoFit/>
          </a:bodyPr>
          <a:lstStyle/>
          <a:p>
            <a:pPr algn="just">
              <a:lnSpc>
                <a:spcPts val="4200"/>
              </a:lnSpc>
              <a:spcBef>
                <a:spcPct val="0"/>
              </a:spcBef>
            </a:pPr>
            <a:r>
              <a:rPr lang="en-US" sz="3000">
                <a:solidFill>
                  <a:srgbClr val="FFFFFF"/>
                </a:solidFill>
                <a:latin typeface="Poppins Extra-Light"/>
                <a:ea typeface="Poppins Extra-Light"/>
                <a:cs typeface="Poppins Extra-Light"/>
                <a:sym typeface="Poppins Extra-Light"/>
              </a:rPr>
              <a:t>PHP ( Hypertext Preprocessor) là một ngôn ngữ lập trình mã nguồn mở, được sử dụng rộng rãi để phát triển các ứng dụng website. </a:t>
            </a:r>
          </a:p>
        </p:txBody>
      </p:sp>
      <p:grpSp>
        <p:nvGrpSpPr>
          <p:cNvPr id="13" name="Group 13"/>
          <p:cNvGrpSpPr/>
          <p:nvPr/>
        </p:nvGrpSpPr>
        <p:grpSpPr>
          <a:xfrm>
            <a:off x="369632" y="5137681"/>
            <a:ext cx="3652112" cy="2202357"/>
            <a:chOff x="0" y="0"/>
            <a:chExt cx="673923" cy="406400"/>
          </a:xfrm>
        </p:grpSpPr>
        <p:sp>
          <p:nvSpPr>
            <p:cNvPr id="14" name="Freeform 14"/>
            <p:cNvSpPr/>
            <p:nvPr/>
          </p:nvSpPr>
          <p:spPr>
            <a:xfrm>
              <a:off x="0" y="0"/>
              <a:ext cx="673923" cy="406400"/>
            </a:xfrm>
            <a:custGeom>
              <a:avLst/>
              <a:gdLst/>
              <a:ahLst/>
              <a:cxnLst/>
              <a:rect l="l" t="t" r="r" b="b"/>
              <a:pathLst>
                <a:path w="673923" h="406400">
                  <a:moveTo>
                    <a:pt x="0" y="0"/>
                  </a:moveTo>
                  <a:lnTo>
                    <a:pt x="470723" y="0"/>
                  </a:lnTo>
                  <a:lnTo>
                    <a:pt x="673923" y="203200"/>
                  </a:lnTo>
                  <a:lnTo>
                    <a:pt x="470723" y="406400"/>
                  </a:lnTo>
                  <a:lnTo>
                    <a:pt x="0" y="406400"/>
                  </a:lnTo>
                  <a:lnTo>
                    <a:pt x="203200" y="203200"/>
                  </a:lnTo>
                  <a:lnTo>
                    <a:pt x="0" y="0"/>
                  </a:lnTo>
                  <a:close/>
                </a:path>
              </a:pathLst>
            </a:custGeom>
            <a:solidFill>
              <a:srgbClr val="FFBD59"/>
            </a:solidFill>
          </p:spPr>
        </p:sp>
        <p:sp>
          <p:nvSpPr>
            <p:cNvPr id="15" name="TextBox 15"/>
            <p:cNvSpPr txBox="1"/>
            <p:nvPr/>
          </p:nvSpPr>
          <p:spPr>
            <a:xfrm>
              <a:off x="177800" y="-38100"/>
              <a:ext cx="419923" cy="444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369632" y="7679258"/>
            <a:ext cx="3652112" cy="2202357"/>
            <a:chOff x="0" y="0"/>
            <a:chExt cx="673923" cy="406400"/>
          </a:xfrm>
        </p:grpSpPr>
        <p:sp>
          <p:nvSpPr>
            <p:cNvPr id="17" name="Freeform 17"/>
            <p:cNvSpPr/>
            <p:nvPr/>
          </p:nvSpPr>
          <p:spPr>
            <a:xfrm>
              <a:off x="0" y="0"/>
              <a:ext cx="673923" cy="406400"/>
            </a:xfrm>
            <a:custGeom>
              <a:avLst/>
              <a:gdLst/>
              <a:ahLst/>
              <a:cxnLst/>
              <a:rect l="l" t="t" r="r" b="b"/>
              <a:pathLst>
                <a:path w="673923" h="406400">
                  <a:moveTo>
                    <a:pt x="0" y="0"/>
                  </a:moveTo>
                  <a:lnTo>
                    <a:pt x="470723" y="0"/>
                  </a:lnTo>
                  <a:lnTo>
                    <a:pt x="673923" y="203200"/>
                  </a:lnTo>
                  <a:lnTo>
                    <a:pt x="470723" y="406400"/>
                  </a:lnTo>
                  <a:lnTo>
                    <a:pt x="0" y="406400"/>
                  </a:lnTo>
                  <a:lnTo>
                    <a:pt x="203200" y="203200"/>
                  </a:lnTo>
                  <a:lnTo>
                    <a:pt x="0" y="0"/>
                  </a:lnTo>
                  <a:close/>
                </a:path>
              </a:pathLst>
            </a:custGeom>
            <a:solidFill>
              <a:srgbClr val="FFBD59"/>
            </a:solidFill>
          </p:spPr>
        </p:sp>
        <p:sp>
          <p:nvSpPr>
            <p:cNvPr id="18" name="TextBox 18"/>
            <p:cNvSpPr txBox="1"/>
            <p:nvPr/>
          </p:nvSpPr>
          <p:spPr>
            <a:xfrm>
              <a:off x="177800" y="-38100"/>
              <a:ext cx="419923" cy="444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2064533" y="8520351"/>
            <a:ext cx="806902" cy="737949"/>
          </a:xfrm>
          <a:custGeom>
            <a:avLst/>
            <a:gdLst/>
            <a:ahLst/>
            <a:cxnLst/>
            <a:rect l="l" t="t" r="r" b="b"/>
            <a:pathLst>
              <a:path w="806902" h="737949">
                <a:moveTo>
                  <a:pt x="0" y="0"/>
                </a:moveTo>
                <a:lnTo>
                  <a:pt x="806902" y="0"/>
                </a:lnTo>
                <a:lnTo>
                  <a:pt x="806902" y="737949"/>
                </a:lnTo>
                <a:lnTo>
                  <a:pt x="0" y="737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20"/>
          <p:cNvSpPr/>
          <p:nvPr/>
        </p:nvSpPr>
        <p:spPr>
          <a:xfrm>
            <a:off x="2064533" y="5717831"/>
            <a:ext cx="806902" cy="737949"/>
          </a:xfrm>
          <a:custGeom>
            <a:avLst/>
            <a:gdLst/>
            <a:ahLst/>
            <a:cxnLst/>
            <a:rect l="l" t="t" r="r" b="b"/>
            <a:pathLst>
              <a:path w="806902" h="737949">
                <a:moveTo>
                  <a:pt x="0" y="0"/>
                </a:moveTo>
                <a:lnTo>
                  <a:pt x="806902" y="0"/>
                </a:lnTo>
                <a:lnTo>
                  <a:pt x="806902" y="737949"/>
                </a:lnTo>
                <a:lnTo>
                  <a:pt x="0" y="7379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547993" y="191813"/>
            <a:ext cx="17513699" cy="1078229"/>
          </a:xfrm>
          <a:prstGeom prst="rect">
            <a:avLst/>
          </a:prstGeom>
        </p:spPr>
        <p:txBody>
          <a:bodyPr lIns="0" tIns="0" rIns="0" bIns="0" rtlCol="0" anchor="t">
            <a:spAutoFit/>
          </a:bodyPr>
          <a:lstStyle/>
          <a:p>
            <a:pPr algn="l">
              <a:lnSpc>
                <a:spcPts val="8820"/>
              </a:lnSpc>
            </a:pPr>
            <a:r>
              <a:rPr lang="en-US" sz="6300">
                <a:solidFill>
                  <a:srgbClr val="FFBD59"/>
                </a:solidFill>
                <a:latin typeface="Racing Sans One"/>
                <a:ea typeface="Racing Sans One"/>
                <a:cs typeface="Racing Sans One"/>
                <a:sym typeface="Racing Sans One"/>
              </a:rPr>
              <a:t>CHƯƠNG 3 : HIỆN THỰC HÓA NGHIÊN CỨU</a:t>
            </a:r>
          </a:p>
        </p:txBody>
      </p:sp>
      <p:sp>
        <p:nvSpPr>
          <p:cNvPr id="3" name="TextBox 3"/>
          <p:cNvSpPr txBox="1"/>
          <p:nvPr/>
        </p:nvSpPr>
        <p:spPr>
          <a:xfrm>
            <a:off x="547993" y="1729329"/>
            <a:ext cx="17513699" cy="10249429"/>
          </a:xfrm>
          <a:prstGeom prst="rect">
            <a:avLst/>
          </a:prstGeom>
        </p:spPr>
        <p:txBody>
          <a:bodyPr lIns="0" tIns="0" rIns="0" bIns="0" rtlCol="0" anchor="t">
            <a:spAutoFit/>
          </a:bodyPr>
          <a:lstStyle/>
          <a:p>
            <a:pPr algn="l">
              <a:lnSpc>
                <a:spcPts val="6270"/>
              </a:lnSpc>
            </a:pPr>
            <a:r>
              <a:rPr lang="en-US" sz="4479">
                <a:solidFill>
                  <a:srgbClr val="FFFFFF"/>
                </a:solidFill>
                <a:latin typeface="Racing Sans One"/>
                <a:ea typeface="Racing Sans One"/>
                <a:cs typeface="Racing Sans One"/>
                <a:sym typeface="Racing Sans One"/>
              </a:rPr>
              <a:t>3.1 MÔ TẢ TỔNG QUAN VỀ WEBSITE</a:t>
            </a:r>
          </a:p>
          <a:p>
            <a:pPr algn="l">
              <a:lnSpc>
                <a:spcPts val="6270"/>
              </a:lnSpc>
            </a:pPr>
            <a:endParaRPr lang="en-US" sz="4479">
              <a:solidFill>
                <a:srgbClr val="FFFFFF"/>
              </a:solidFill>
              <a:latin typeface="Racing Sans One"/>
              <a:ea typeface="Racing Sans One"/>
              <a:cs typeface="Racing Sans One"/>
              <a:sym typeface="Racing Sans One"/>
            </a:endParaRPr>
          </a:p>
          <a:p>
            <a:pPr marL="967052" lvl="1" indent="-483526" algn="l">
              <a:lnSpc>
                <a:spcPts val="6270"/>
              </a:lnSpc>
              <a:buFont typeface="Arial"/>
              <a:buChar char="•"/>
            </a:pPr>
            <a:r>
              <a:rPr lang="en-US" sz="4479">
                <a:solidFill>
                  <a:srgbClr val="FFFFFF"/>
                </a:solidFill>
                <a:latin typeface="Racing Sans One"/>
                <a:ea typeface="Racing Sans One"/>
                <a:cs typeface="Racing Sans One"/>
                <a:sym typeface="Racing Sans One"/>
              </a:rPr>
              <a:t>Trang chủ : giới thiệu tổng quan về website</a:t>
            </a:r>
          </a:p>
          <a:p>
            <a:pPr marL="967052" lvl="1" indent="-483526" algn="l">
              <a:lnSpc>
                <a:spcPts val="6270"/>
              </a:lnSpc>
              <a:buFont typeface="Arial"/>
              <a:buChar char="•"/>
            </a:pPr>
            <a:r>
              <a:rPr lang="en-US" sz="4479">
                <a:solidFill>
                  <a:srgbClr val="FFFFFF"/>
                </a:solidFill>
                <a:latin typeface="Racing Sans One"/>
                <a:ea typeface="Racing Sans One"/>
                <a:cs typeface="Racing Sans One"/>
                <a:sym typeface="Racing Sans One"/>
              </a:rPr>
              <a:t>Tất cả xe : phương tiện từ khắp nơi trên thế giới</a:t>
            </a:r>
          </a:p>
          <a:p>
            <a:pPr marL="967052" lvl="1" indent="-483526" algn="l">
              <a:lnSpc>
                <a:spcPts val="6270"/>
              </a:lnSpc>
              <a:buFont typeface="Arial"/>
              <a:buChar char="•"/>
            </a:pPr>
            <a:r>
              <a:rPr lang="en-US" sz="4479">
                <a:solidFill>
                  <a:srgbClr val="FFFFFF"/>
                </a:solidFill>
                <a:latin typeface="Racing Sans One"/>
                <a:ea typeface="Racing Sans One"/>
                <a:cs typeface="Racing Sans One"/>
                <a:sym typeface="Racing Sans One"/>
              </a:rPr>
              <a:t>Đăng ký: người dùng có thể truy cập vào website đăng ký</a:t>
            </a:r>
          </a:p>
          <a:p>
            <a:pPr marL="967052" lvl="1" indent="-483526" algn="l">
              <a:lnSpc>
                <a:spcPts val="6270"/>
              </a:lnSpc>
              <a:buFont typeface="Arial"/>
              <a:buChar char="•"/>
            </a:pPr>
            <a:r>
              <a:rPr lang="en-US" sz="4479">
                <a:solidFill>
                  <a:srgbClr val="FFFFFF"/>
                </a:solidFill>
                <a:latin typeface="Racing Sans One"/>
                <a:ea typeface="Racing Sans One"/>
                <a:cs typeface="Racing Sans One"/>
                <a:sym typeface="Racing Sans One"/>
              </a:rPr>
              <a:t>Đăng nhập:người dùng có thể vào website để đăng nhập vào tài khoản mới đăng ký. </a:t>
            </a:r>
          </a:p>
          <a:p>
            <a:pPr marL="967052" lvl="1" indent="-483526" algn="l">
              <a:lnSpc>
                <a:spcPts val="6270"/>
              </a:lnSpc>
              <a:buFont typeface="Arial"/>
              <a:buChar char="•"/>
            </a:pPr>
            <a:r>
              <a:rPr lang="en-US" sz="4479">
                <a:solidFill>
                  <a:srgbClr val="FFFFFF"/>
                </a:solidFill>
                <a:latin typeface="Racing Sans One"/>
                <a:ea typeface="Racing Sans One"/>
                <a:cs typeface="Racing Sans One"/>
                <a:sym typeface="Racing Sans One"/>
              </a:rPr>
              <a:t>Dịch vụ:Cung cấp các dịch vụ mới mẻ cho người dùng </a:t>
            </a:r>
          </a:p>
          <a:p>
            <a:pPr marL="967052" lvl="1" indent="-483526" algn="l">
              <a:lnSpc>
                <a:spcPts val="6270"/>
              </a:lnSpc>
              <a:buFont typeface="Arial"/>
              <a:buChar char="•"/>
            </a:pPr>
            <a:r>
              <a:rPr lang="en-US" sz="4479">
                <a:solidFill>
                  <a:srgbClr val="FFFFFF"/>
                </a:solidFill>
                <a:latin typeface="Racing Sans One"/>
                <a:ea typeface="Racing Sans One"/>
                <a:cs typeface="Racing Sans One"/>
                <a:sym typeface="Racing Sans One"/>
              </a:rPr>
              <a:t>Thông tin xe:·tìm hiểu về thông tin xe dễ dàng hơn. </a:t>
            </a:r>
          </a:p>
          <a:p>
            <a:pPr marL="967052" lvl="1" indent="-483526" algn="l">
              <a:lnSpc>
                <a:spcPts val="6270"/>
              </a:lnSpc>
              <a:buFont typeface="Arial"/>
              <a:buChar char="•"/>
            </a:pPr>
            <a:r>
              <a:rPr lang="en-US" sz="4479">
                <a:solidFill>
                  <a:srgbClr val="FFFFFF"/>
                </a:solidFill>
                <a:latin typeface="Racing Sans One"/>
                <a:ea typeface="Racing Sans One"/>
                <a:cs typeface="Racing Sans One"/>
                <a:sym typeface="Racing Sans One"/>
              </a:rPr>
              <a:t>Liên hệ:Có thể giúp cho người dùng có thể liên hệ </a:t>
            </a:r>
          </a:p>
          <a:p>
            <a:pPr algn="l">
              <a:lnSpc>
                <a:spcPts val="6270"/>
              </a:lnSpc>
            </a:pPr>
            <a:endParaRPr lang="en-US" sz="4479">
              <a:solidFill>
                <a:srgbClr val="FFFFFF"/>
              </a:solidFill>
              <a:latin typeface="Racing Sans One"/>
              <a:ea typeface="Racing Sans One"/>
              <a:cs typeface="Racing Sans One"/>
              <a:sym typeface="Racing Sans One"/>
            </a:endParaRPr>
          </a:p>
          <a:p>
            <a:pPr algn="l">
              <a:lnSpc>
                <a:spcPts val="6270"/>
              </a:lnSpc>
            </a:pPr>
            <a:endParaRPr lang="en-US" sz="4479">
              <a:solidFill>
                <a:srgbClr val="FFFFFF"/>
              </a:solidFill>
              <a:latin typeface="Racing Sans One"/>
              <a:ea typeface="Racing Sans One"/>
              <a:cs typeface="Racing Sans One"/>
              <a:sym typeface="Racing Sans One"/>
            </a:endParaRPr>
          </a:p>
          <a:p>
            <a:pPr algn="l">
              <a:lnSpc>
                <a:spcPts val="6270"/>
              </a:lnSpc>
              <a:spcBef>
                <a:spcPct val="0"/>
              </a:spcBef>
            </a:pPr>
            <a:endParaRPr lang="en-US" sz="4479">
              <a:solidFill>
                <a:srgbClr val="FFFFFF"/>
              </a:solidFill>
              <a:latin typeface="Racing Sans One"/>
              <a:ea typeface="Racing Sans One"/>
              <a:cs typeface="Racing Sans One"/>
              <a:sym typeface="Racing Sans One"/>
            </a:endParaRPr>
          </a:p>
        </p:txBody>
      </p:sp>
      <p:sp>
        <p:nvSpPr>
          <p:cNvPr id="4" name="Freeform 3">
            <a:extLst>
              <a:ext uri="{FF2B5EF4-FFF2-40B4-BE49-F238E27FC236}">
                <a16:creationId xmlns:a16="http://schemas.microsoft.com/office/drawing/2014/main" id="{DB6464D3-5685-1C92-4A52-89E0791D099F}"/>
              </a:ext>
            </a:extLst>
          </p:cNvPr>
          <p:cNvSpPr/>
          <p:nvPr/>
        </p:nvSpPr>
        <p:spPr>
          <a:xfrm rot="5422646">
            <a:off x="16446840" y="8685181"/>
            <a:ext cx="776899" cy="2202550"/>
          </a:xfrm>
          <a:custGeom>
            <a:avLst/>
            <a:gdLst/>
            <a:ahLst/>
            <a:cxnLst/>
            <a:rect l="l" t="t" r="r" b="b"/>
            <a:pathLst>
              <a:path w="776899" h="2202550">
                <a:moveTo>
                  <a:pt x="0" y="0"/>
                </a:moveTo>
                <a:lnTo>
                  <a:pt x="776899" y="0"/>
                </a:lnTo>
                <a:lnTo>
                  <a:pt x="776899" y="2202550"/>
                </a:lnTo>
                <a:lnTo>
                  <a:pt x="0" y="2202550"/>
                </a:lnTo>
                <a:lnTo>
                  <a:pt x="0" y="0"/>
                </a:lnTo>
                <a:close/>
              </a:path>
            </a:pathLst>
          </a:custGeom>
          <a:blipFill>
            <a:blip r:embed="rId2">
              <a:extLst>
                <a:ext uri="{96DAC541-7B7A-43D3-8B79-37D633B846F1}">
                  <asvg:svgBlip xmlns:asvg="http://schemas.microsoft.com/office/drawing/2016/SVG/main" r:embed="rId3"/>
                </a:ext>
              </a:extLst>
            </a:blip>
            <a:stretch>
              <a:fillRect l="-182" r="-182"/>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259" b="-9259"/>
              </a:stretch>
            </a:blipFill>
          </p:spPr>
        </p:sp>
      </p:grpSp>
      <p:sp>
        <p:nvSpPr>
          <p:cNvPr id="4" name="Freeform 4"/>
          <p:cNvSpPr/>
          <p:nvPr/>
        </p:nvSpPr>
        <p:spPr>
          <a:xfrm>
            <a:off x="5943599" y="2095500"/>
            <a:ext cx="12344401" cy="8686800"/>
          </a:xfrm>
          <a:custGeom>
            <a:avLst/>
            <a:gdLst/>
            <a:ahLst/>
            <a:cxnLst/>
            <a:rect l="l" t="t" r="r" b="b"/>
            <a:pathLst>
              <a:path w="14356831" h="9441432">
                <a:moveTo>
                  <a:pt x="0" y="0"/>
                </a:moveTo>
                <a:lnTo>
                  <a:pt x="14356831" y="0"/>
                </a:lnTo>
                <a:lnTo>
                  <a:pt x="14356831" y="9441432"/>
                </a:lnTo>
                <a:lnTo>
                  <a:pt x="0" y="944143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8081163" y="4407979"/>
            <a:ext cx="10170204" cy="6194509"/>
          </a:xfrm>
          <a:custGeom>
            <a:avLst/>
            <a:gdLst/>
            <a:ahLst/>
            <a:cxnLst/>
            <a:rect l="l" t="t" r="r" b="b"/>
            <a:pathLst>
              <a:path w="11494314" h="7558965">
                <a:moveTo>
                  <a:pt x="0" y="0"/>
                </a:moveTo>
                <a:lnTo>
                  <a:pt x="11494314" y="0"/>
                </a:lnTo>
                <a:lnTo>
                  <a:pt x="11494314" y="7558965"/>
                </a:lnTo>
                <a:lnTo>
                  <a:pt x="0" y="7558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245735" y="115914"/>
            <a:ext cx="17796529" cy="1152854"/>
          </a:xfrm>
          <a:prstGeom prst="rect">
            <a:avLst/>
          </a:prstGeom>
        </p:spPr>
        <p:txBody>
          <a:bodyPr lIns="0" tIns="0" rIns="0" bIns="0" rtlCol="0" anchor="t">
            <a:spAutoFit/>
          </a:bodyPr>
          <a:lstStyle/>
          <a:p>
            <a:pPr algn="l">
              <a:lnSpc>
                <a:spcPts val="9224"/>
              </a:lnSpc>
            </a:pPr>
            <a:r>
              <a:rPr lang="en-US" sz="7439">
                <a:solidFill>
                  <a:srgbClr val="FFFFFF"/>
                </a:solidFill>
                <a:latin typeface="Racing Sans One"/>
                <a:ea typeface="Racing Sans One"/>
                <a:cs typeface="Racing Sans One"/>
                <a:sym typeface="Racing Sans One"/>
              </a:rPr>
              <a:t>CHƯƠNG 3 : HIỆN THỰC HÓA NGHIÊN CỨU</a:t>
            </a:r>
          </a:p>
        </p:txBody>
      </p:sp>
      <p:sp>
        <p:nvSpPr>
          <p:cNvPr id="8" name="Freeform 8"/>
          <p:cNvSpPr/>
          <p:nvPr/>
        </p:nvSpPr>
        <p:spPr>
          <a:xfrm rot="5422646">
            <a:off x="3659658" y="8721250"/>
            <a:ext cx="771679" cy="2187749"/>
          </a:xfrm>
          <a:custGeom>
            <a:avLst/>
            <a:gdLst/>
            <a:ahLst/>
            <a:cxnLst/>
            <a:rect l="l" t="t" r="r" b="b"/>
            <a:pathLst>
              <a:path w="771679" h="2187749">
                <a:moveTo>
                  <a:pt x="0" y="0"/>
                </a:moveTo>
                <a:lnTo>
                  <a:pt x="771679" y="0"/>
                </a:lnTo>
                <a:lnTo>
                  <a:pt x="771679" y="2187749"/>
                </a:lnTo>
                <a:lnTo>
                  <a:pt x="0" y="2187749"/>
                </a:lnTo>
                <a:lnTo>
                  <a:pt x="0" y="0"/>
                </a:lnTo>
                <a:close/>
              </a:path>
            </a:pathLst>
          </a:custGeom>
          <a:blipFill>
            <a:blip r:embed="rId7">
              <a:extLst>
                <a:ext uri="{96DAC541-7B7A-43D3-8B79-37D633B846F1}">
                  <asvg:svgBlip xmlns:asvg="http://schemas.microsoft.com/office/drawing/2016/SVG/main" r:embed="rId8"/>
                </a:ext>
              </a:extLst>
            </a:blip>
            <a:stretch>
              <a:fillRect l="-537" r="-537"/>
            </a:stretch>
          </a:blipFill>
        </p:spPr>
      </p:sp>
      <p:sp>
        <p:nvSpPr>
          <p:cNvPr id="9" name="TextBox 9"/>
          <p:cNvSpPr txBox="1"/>
          <p:nvPr/>
        </p:nvSpPr>
        <p:spPr>
          <a:xfrm>
            <a:off x="10218810" y="5327470"/>
            <a:ext cx="9687183" cy="3663150"/>
          </a:xfrm>
          <a:prstGeom prst="rect">
            <a:avLst/>
          </a:prstGeom>
        </p:spPr>
        <p:txBody>
          <a:bodyPr lIns="0" tIns="0" rIns="0" bIns="0" rtlCol="0" anchor="t">
            <a:spAutoFit/>
          </a:bodyPr>
          <a:lstStyle/>
          <a:p>
            <a:pPr marL="731899" lvl="1" indent="-365950" algn="l">
              <a:lnSpc>
                <a:spcPts val="4742"/>
              </a:lnSpc>
              <a:buFont typeface="Arial"/>
              <a:buChar char="•"/>
            </a:pPr>
            <a:r>
              <a:rPr lang="en-US" sz="3389" dirty="0" err="1">
                <a:solidFill>
                  <a:srgbClr val="000000"/>
                </a:solidFill>
                <a:latin typeface="Poppins"/>
                <a:ea typeface="Poppins"/>
                <a:cs typeface="Poppins"/>
                <a:sym typeface="Poppins"/>
              </a:rPr>
              <a:t>Chức</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năng</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quản</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lý</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dịch</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vụ</a:t>
            </a:r>
            <a:endParaRPr lang="en-US" sz="3389" dirty="0">
              <a:solidFill>
                <a:srgbClr val="000000"/>
              </a:solidFill>
              <a:latin typeface="Poppins"/>
              <a:ea typeface="Poppins"/>
              <a:cs typeface="Poppins"/>
              <a:sym typeface="Poppins"/>
            </a:endParaRPr>
          </a:p>
          <a:p>
            <a:pPr marL="731899" lvl="1" indent="-365950" algn="l">
              <a:lnSpc>
                <a:spcPts val="4742"/>
              </a:lnSpc>
              <a:buFont typeface="Arial"/>
              <a:buChar char="•"/>
            </a:pPr>
            <a:r>
              <a:rPr lang="en-US" sz="3389" dirty="0" err="1">
                <a:solidFill>
                  <a:srgbClr val="000000"/>
                </a:solidFill>
                <a:latin typeface="Poppins"/>
                <a:ea typeface="Poppins"/>
                <a:cs typeface="Poppins"/>
                <a:sym typeface="Poppins"/>
              </a:rPr>
              <a:t>Chức</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năng</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quản</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lý</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sản</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phẩm</a:t>
            </a:r>
            <a:r>
              <a:rPr lang="en-US" sz="3389" dirty="0">
                <a:solidFill>
                  <a:srgbClr val="000000"/>
                </a:solidFill>
                <a:latin typeface="Poppins"/>
                <a:ea typeface="Poppins"/>
                <a:cs typeface="Poppins"/>
                <a:sym typeface="Poppins"/>
              </a:rPr>
              <a:t> </a:t>
            </a:r>
          </a:p>
          <a:p>
            <a:pPr marL="731899" lvl="1" indent="-365950" algn="l">
              <a:lnSpc>
                <a:spcPts val="4742"/>
              </a:lnSpc>
              <a:buFont typeface="Arial"/>
              <a:buChar char="•"/>
            </a:pPr>
            <a:r>
              <a:rPr lang="en-US" sz="3389" dirty="0" err="1">
                <a:solidFill>
                  <a:srgbClr val="000000"/>
                </a:solidFill>
                <a:latin typeface="Poppins"/>
                <a:ea typeface="Poppins"/>
                <a:cs typeface="Poppins"/>
                <a:sym typeface="Poppins"/>
              </a:rPr>
              <a:t>Chức</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năng</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quản</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lý</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đơn</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đặt</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hàng</a:t>
            </a:r>
            <a:r>
              <a:rPr lang="en-US" sz="3389" dirty="0">
                <a:solidFill>
                  <a:srgbClr val="000000"/>
                </a:solidFill>
                <a:latin typeface="Poppins"/>
                <a:ea typeface="Poppins"/>
                <a:cs typeface="Poppins"/>
                <a:sym typeface="Poppins"/>
              </a:rPr>
              <a:t> </a:t>
            </a:r>
          </a:p>
          <a:p>
            <a:pPr marL="731899" lvl="1" indent="-365950" algn="l">
              <a:lnSpc>
                <a:spcPts val="4742"/>
              </a:lnSpc>
              <a:buFont typeface="Arial"/>
              <a:buChar char="•"/>
            </a:pPr>
            <a:r>
              <a:rPr lang="en-US" sz="3389" dirty="0" err="1">
                <a:solidFill>
                  <a:srgbClr val="000000"/>
                </a:solidFill>
                <a:latin typeface="Poppins"/>
                <a:ea typeface="Poppins"/>
                <a:cs typeface="Poppins"/>
                <a:sym typeface="Poppins"/>
              </a:rPr>
              <a:t>Chức</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năng</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quản</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lý</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người</a:t>
            </a:r>
            <a:r>
              <a:rPr lang="en-US" sz="3389" dirty="0">
                <a:solidFill>
                  <a:srgbClr val="000000"/>
                </a:solidFill>
                <a:latin typeface="Poppins"/>
                <a:ea typeface="Poppins"/>
                <a:cs typeface="Poppins"/>
                <a:sym typeface="Poppins"/>
              </a:rPr>
              <a:t> </a:t>
            </a:r>
            <a:r>
              <a:rPr lang="en-US" sz="3389" dirty="0" err="1">
                <a:solidFill>
                  <a:srgbClr val="000000"/>
                </a:solidFill>
                <a:latin typeface="Poppins"/>
                <a:ea typeface="Poppins"/>
                <a:cs typeface="Poppins"/>
                <a:sym typeface="Poppins"/>
              </a:rPr>
              <a:t>dùng</a:t>
            </a:r>
            <a:r>
              <a:rPr lang="en-US" sz="3389" dirty="0">
                <a:solidFill>
                  <a:srgbClr val="000000"/>
                </a:solidFill>
                <a:latin typeface="Poppins"/>
                <a:ea typeface="Poppins"/>
                <a:cs typeface="Poppins"/>
                <a:sym typeface="Poppins"/>
              </a:rPr>
              <a:t> </a:t>
            </a:r>
          </a:p>
          <a:p>
            <a:pPr algn="l">
              <a:lnSpc>
                <a:spcPts val="4742"/>
              </a:lnSpc>
            </a:pPr>
            <a:endParaRPr lang="en-US" sz="3389" dirty="0">
              <a:solidFill>
                <a:srgbClr val="000000"/>
              </a:solidFill>
              <a:latin typeface="Poppins"/>
              <a:ea typeface="Poppins"/>
              <a:cs typeface="Poppins"/>
              <a:sym typeface="Poppins"/>
            </a:endParaRPr>
          </a:p>
          <a:p>
            <a:pPr algn="l">
              <a:lnSpc>
                <a:spcPts val="5165"/>
              </a:lnSpc>
            </a:pPr>
            <a:endParaRPr lang="en-US" sz="3389" dirty="0">
              <a:solidFill>
                <a:srgbClr val="000000"/>
              </a:solidFill>
              <a:latin typeface="Poppins"/>
              <a:ea typeface="Poppins"/>
              <a:cs typeface="Poppins"/>
              <a:sym typeface="Poppins"/>
            </a:endParaRPr>
          </a:p>
        </p:txBody>
      </p:sp>
      <p:sp>
        <p:nvSpPr>
          <p:cNvPr id="10" name="TextBox 10"/>
          <p:cNvSpPr txBox="1"/>
          <p:nvPr/>
        </p:nvSpPr>
        <p:spPr>
          <a:xfrm>
            <a:off x="8600817" y="2247900"/>
            <a:ext cx="9441447" cy="2160079"/>
          </a:xfrm>
          <a:prstGeom prst="rect">
            <a:avLst/>
          </a:prstGeom>
        </p:spPr>
        <p:txBody>
          <a:bodyPr wrap="square" lIns="0" tIns="0" rIns="0" bIns="0" rtlCol="0" anchor="t">
            <a:spAutoFit/>
          </a:bodyPr>
          <a:lstStyle/>
          <a:p>
            <a:pPr algn="ctr">
              <a:lnSpc>
                <a:spcPts val="8680"/>
              </a:lnSpc>
              <a:spcBef>
                <a:spcPct val="0"/>
              </a:spcBef>
            </a:pPr>
            <a:r>
              <a:rPr lang="en-US" sz="6200" dirty="0">
                <a:solidFill>
                  <a:srgbClr val="000000"/>
                </a:solidFill>
                <a:latin typeface="Racing Sans One"/>
                <a:ea typeface="Racing Sans One"/>
                <a:cs typeface="Racing Sans One"/>
                <a:sym typeface="Racing Sans One"/>
              </a:rPr>
              <a:t>3.3. </a:t>
            </a:r>
            <a:r>
              <a:rPr lang="en-US" sz="6200" dirty="0" err="1">
                <a:solidFill>
                  <a:srgbClr val="000000"/>
                </a:solidFill>
                <a:latin typeface="Racing Sans One"/>
                <a:ea typeface="Racing Sans One"/>
                <a:cs typeface="Racing Sans One"/>
                <a:sym typeface="Racing Sans One"/>
              </a:rPr>
              <a:t>Mô</a:t>
            </a:r>
            <a:r>
              <a:rPr lang="en-US" sz="6200" dirty="0">
                <a:solidFill>
                  <a:srgbClr val="000000"/>
                </a:solidFill>
                <a:latin typeface="Racing Sans One"/>
                <a:ea typeface="Racing Sans One"/>
                <a:cs typeface="Racing Sans One"/>
                <a:sym typeface="Racing Sans One"/>
              </a:rPr>
              <a:t> </a:t>
            </a:r>
            <a:r>
              <a:rPr lang="en-US" sz="6200" dirty="0" err="1">
                <a:solidFill>
                  <a:srgbClr val="000000"/>
                </a:solidFill>
                <a:latin typeface="Racing Sans One"/>
                <a:ea typeface="Racing Sans One"/>
                <a:cs typeface="Racing Sans One"/>
                <a:sym typeface="Racing Sans One"/>
              </a:rPr>
              <a:t>tả</a:t>
            </a:r>
            <a:r>
              <a:rPr lang="en-US" sz="6200" dirty="0">
                <a:solidFill>
                  <a:srgbClr val="000000"/>
                </a:solidFill>
                <a:latin typeface="Racing Sans One"/>
                <a:ea typeface="Racing Sans One"/>
                <a:cs typeface="Racing Sans One"/>
                <a:sym typeface="Racing Sans One"/>
              </a:rPr>
              <a:t> </a:t>
            </a:r>
            <a:r>
              <a:rPr lang="en-US" sz="6200" dirty="0" err="1">
                <a:solidFill>
                  <a:srgbClr val="000000"/>
                </a:solidFill>
                <a:latin typeface="Racing Sans One"/>
                <a:ea typeface="Racing Sans One"/>
                <a:cs typeface="Racing Sans One"/>
                <a:sym typeface="Racing Sans One"/>
              </a:rPr>
              <a:t>các</a:t>
            </a:r>
            <a:r>
              <a:rPr lang="en-US" sz="6200" dirty="0">
                <a:solidFill>
                  <a:srgbClr val="000000"/>
                </a:solidFill>
                <a:latin typeface="Racing Sans One"/>
                <a:ea typeface="Racing Sans One"/>
                <a:cs typeface="Racing Sans One"/>
                <a:sym typeface="Racing Sans One"/>
              </a:rPr>
              <a:t> chi </a:t>
            </a:r>
            <a:r>
              <a:rPr lang="en-US" sz="6200" dirty="0" err="1">
                <a:solidFill>
                  <a:srgbClr val="000000"/>
                </a:solidFill>
                <a:latin typeface="Racing Sans One"/>
                <a:ea typeface="Racing Sans One"/>
                <a:cs typeface="Racing Sans One"/>
                <a:sym typeface="Racing Sans One"/>
              </a:rPr>
              <a:t>tiết</a:t>
            </a:r>
            <a:r>
              <a:rPr lang="en-US" sz="6200" dirty="0">
                <a:solidFill>
                  <a:srgbClr val="000000"/>
                </a:solidFill>
                <a:latin typeface="Racing Sans One"/>
                <a:ea typeface="Racing Sans One"/>
                <a:cs typeface="Racing Sans One"/>
                <a:sym typeface="Racing Sans One"/>
              </a:rPr>
              <a:t> </a:t>
            </a:r>
            <a:r>
              <a:rPr lang="en-US" sz="6200" dirty="0" err="1">
                <a:solidFill>
                  <a:srgbClr val="000000"/>
                </a:solidFill>
                <a:latin typeface="Racing Sans One"/>
                <a:ea typeface="Racing Sans One"/>
                <a:cs typeface="Racing Sans One"/>
                <a:sym typeface="Racing Sans One"/>
              </a:rPr>
              <a:t>chức</a:t>
            </a:r>
            <a:r>
              <a:rPr lang="en-US" sz="6200" dirty="0">
                <a:solidFill>
                  <a:srgbClr val="000000"/>
                </a:solidFill>
                <a:latin typeface="Racing Sans One"/>
                <a:ea typeface="Racing Sans One"/>
                <a:cs typeface="Racing Sans One"/>
                <a:sym typeface="Racing Sans One"/>
              </a:rPr>
              <a:t> </a:t>
            </a:r>
            <a:r>
              <a:rPr lang="en-US" sz="6200" dirty="0" err="1">
                <a:solidFill>
                  <a:srgbClr val="000000"/>
                </a:solidFill>
                <a:latin typeface="Racing Sans One"/>
                <a:ea typeface="Racing Sans One"/>
                <a:cs typeface="Racing Sans One"/>
                <a:sym typeface="Racing Sans One"/>
              </a:rPr>
              <a:t>năng</a:t>
            </a:r>
            <a:r>
              <a:rPr lang="en-US" sz="6200" dirty="0">
                <a:solidFill>
                  <a:srgbClr val="000000"/>
                </a:solidFill>
                <a:latin typeface="Racing Sans One"/>
                <a:ea typeface="Racing Sans One"/>
                <a:cs typeface="Racing Sans One"/>
                <a:sym typeface="Racing Sans One"/>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585017" y="3103925"/>
            <a:ext cx="12440589" cy="6982281"/>
          </a:xfrm>
          <a:custGeom>
            <a:avLst/>
            <a:gdLst/>
            <a:ahLst/>
            <a:cxnLst/>
            <a:rect l="l" t="t" r="r" b="b"/>
            <a:pathLst>
              <a:path w="12440589" h="6982281">
                <a:moveTo>
                  <a:pt x="0" y="0"/>
                </a:moveTo>
                <a:lnTo>
                  <a:pt x="12440589" y="0"/>
                </a:lnTo>
                <a:lnTo>
                  <a:pt x="12440589" y="6982281"/>
                </a:lnTo>
                <a:lnTo>
                  <a:pt x="0" y="6982281"/>
                </a:lnTo>
                <a:lnTo>
                  <a:pt x="0" y="0"/>
                </a:lnTo>
                <a:close/>
              </a:path>
            </a:pathLst>
          </a:custGeom>
          <a:blipFill>
            <a:blip r:embed="rId2"/>
            <a:stretch>
              <a:fillRect/>
            </a:stretch>
          </a:blipFill>
        </p:spPr>
      </p:sp>
      <p:sp>
        <p:nvSpPr>
          <p:cNvPr id="3" name="TextBox 3"/>
          <p:cNvSpPr txBox="1"/>
          <p:nvPr/>
        </p:nvSpPr>
        <p:spPr>
          <a:xfrm>
            <a:off x="288829" y="168628"/>
            <a:ext cx="17336641" cy="1125337"/>
          </a:xfrm>
          <a:prstGeom prst="rect">
            <a:avLst/>
          </a:prstGeom>
        </p:spPr>
        <p:txBody>
          <a:bodyPr lIns="0" tIns="0" rIns="0" bIns="0" rtlCol="0" anchor="t">
            <a:spAutoFit/>
          </a:bodyPr>
          <a:lstStyle/>
          <a:p>
            <a:pPr algn="l">
              <a:lnSpc>
                <a:spcPts val="8961"/>
              </a:lnSpc>
            </a:pPr>
            <a:r>
              <a:rPr lang="en-US" sz="7227">
                <a:solidFill>
                  <a:srgbClr val="FFFFFF"/>
                </a:solidFill>
                <a:latin typeface="Racing Sans One"/>
                <a:ea typeface="Racing Sans One"/>
                <a:cs typeface="Racing Sans One"/>
                <a:sym typeface="Racing Sans One"/>
              </a:rPr>
              <a:t>CHƯƠNG 3 : HIỆN THỰC HÓA NGHIÊN CỨU</a:t>
            </a:r>
          </a:p>
        </p:txBody>
      </p:sp>
      <p:sp>
        <p:nvSpPr>
          <p:cNvPr id="4" name="TextBox 4"/>
          <p:cNvSpPr txBox="1"/>
          <p:nvPr/>
        </p:nvSpPr>
        <p:spPr>
          <a:xfrm>
            <a:off x="513885" y="2183749"/>
            <a:ext cx="7764310" cy="738505"/>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Racing Sans One"/>
                <a:ea typeface="Racing Sans One"/>
                <a:cs typeface="Racing Sans One"/>
                <a:sym typeface="Racing Sans One"/>
              </a:rPr>
              <a:t>CHỨC NĂNG QUẢN LÝ DỊCH VỤ</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980759" y="3095086"/>
            <a:ext cx="13952780" cy="6435720"/>
          </a:xfrm>
          <a:custGeom>
            <a:avLst/>
            <a:gdLst/>
            <a:ahLst/>
            <a:cxnLst/>
            <a:rect l="l" t="t" r="r" b="b"/>
            <a:pathLst>
              <a:path w="13952780" h="6435720">
                <a:moveTo>
                  <a:pt x="0" y="0"/>
                </a:moveTo>
                <a:lnTo>
                  <a:pt x="13952780" y="0"/>
                </a:lnTo>
                <a:lnTo>
                  <a:pt x="13952780" y="6435720"/>
                </a:lnTo>
                <a:lnTo>
                  <a:pt x="0" y="6435720"/>
                </a:lnTo>
                <a:lnTo>
                  <a:pt x="0" y="0"/>
                </a:lnTo>
                <a:close/>
              </a:path>
            </a:pathLst>
          </a:custGeom>
          <a:blipFill>
            <a:blip r:embed="rId2"/>
            <a:stretch>
              <a:fillRect/>
            </a:stretch>
          </a:blipFill>
        </p:spPr>
      </p:sp>
      <p:sp>
        <p:nvSpPr>
          <p:cNvPr id="3" name="TextBox 3"/>
          <p:cNvSpPr txBox="1"/>
          <p:nvPr/>
        </p:nvSpPr>
        <p:spPr>
          <a:xfrm>
            <a:off x="288829" y="168628"/>
            <a:ext cx="17336641" cy="1125337"/>
          </a:xfrm>
          <a:prstGeom prst="rect">
            <a:avLst/>
          </a:prstGeom>
        </p:spPr>
        <p:txBody>
          <a:bodyPr lIns="0" tIns="0" rIns="0" bIns="0" rtlCol="0" anchor="t">
            <a:spAutoFit/>
          </a:bodyPr>
          <a:lstStyle/>
          <a:p>
            <a:pPr algn="l">
              <a:lnSpc>
                <a:spcPts val="8961"/>
              </a:lnSpc>
            </a:pPr>
            <a:r>
              <a:rPr lang="en-US" sz="7227">
                <a:solidFill>
                  <a:srgbClr val="FFFFFF"/>
                </a:solidFill>
                <a:latin typeface="Racing Sans One"/>
                <a:ea typeface="Racing Sans One"/>
                <a:cs typeface="Racing Sans One"/>
                <a:sym typeface="Racing Sans One"/>
              </a:rPr>
              <a:t>CHƯƠNG 3 : HIỆN THỰC HÓA NGHIÊN CỨU</a:t>
            </a:r>
          </a:p>
        </p:txBody>
      </p:sp>
      <p:sp>
        <p:nvSpPr>
          <p:cNvPr id="4" name="TextBox 4"/>
          <p:cNvSpPr txBox="1"/>
          <p:nvPr/>
        </p:nvSpPr>
        <p:spPr>
          <a:xfrm>
            <a:off x="513885" y="2183749"/>
            <a:ext cx="8630115" cy="738505"/>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Racing Sans One"/>
                <a:ea typeface="Racing Sans One"/>
                <a:cs typeface="Racing Sans One"/>
                <a:sym typeface="Racing Sans One"/>
              </a:rPr>
              <a:t>CHỨC NĂNG QUẢN LÝ  SẢN PHẨM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573760" y="3678034"/>
            <a:ext cx="15685540" cy="6010989"/>
          </a:xfrm>
          <a:custGeom>
            <a:avLst/>
            <a:gdLst/>
            <a:ahLst/>
            <a:cxnLst/>
            <a:rect l="l" t="t" r="r" b="b"/>
            <a:pathLst>
              <a:path w="15685540" h="6010989">
                <a:moveTo>
                  <a:pt x="0" y="0"/>
                </a:moveTo>
                <a:lnTo>
                  <a:pt x="15685540" y="0"/>
                </a:lnTo>
                <a:lnTo>
                  <a:pt x="15685540" y="6010989"/>
                </a:lnTo>
                <a:lnTo>
                  <a:pt x="0" y="6010989"/>
                </a:lnTo>
                <a:lnTo>
                  <a:pt x="0" y="0"/>
                </a:lnTo>
                <a:close/>
              </a:path>
            </a:pathLst>
          </a:custGeom>
          <a:blipFill>
            <a:blip r:embed="rId2"/>
            <a:stretch>
              <a:fillRect b="-2421"/>
            </a:stretch>
          </a:blipFill>
        </p:spPr>
      </p:sp>
      <p:sp>
        <p:nvSpPr>
          <p:cNvPr id="3" name="TextBox 3"/>
          <p:cNvSpPr txBox="1"/>
          <p:nvPr/>
        </p:nvSpPr>
        <p:spPr>
          <a:xfrm>
            <a:off x="288829" y="168628"/>
            <a:ext cx="17336641" cy="1125337"/>
          </a:xfrm>
          <a:prstGeom prst="rect">
            <a:avLst/>
          </a:prstGeom>
        </p:spPr>
        <p:txBody>
          <a:bodyPr lIns="0" tIns="0" rIns="0" bIns="0" rtlCol="0" anchor="t">
            <a:spAutoFit/>
          </a:bodyPr>
          <a:lstStyle/>
          <a:p>
            <a:pPr algn="l">
              <a:lnSpc>
                <a:spcPts val="8961"/>
              </a:lnSpc>
            </a:pPr>
            <a:r>
              <a:rPr lang="en-US" sz="7227">
                <a:solidFill>
                  <a:srgbClr val="FFFFFF"/>
                </a:solidFill>
                <a:latin typeface="Racing Sans One"/>
                <a:ea typeface="Racing Sans One"/>
                <a:cs typeface="Racing Sans One"/>
                <a:sym typeface="Racing Sans One"/>
              </a:rPr>
              <a:t>CHƯƠNG 3 : HIỆN THỰC HÓA NGHIÊN CỨU</a:t>
            </a:r>
          </a:p>
        </p:txBody>
      </p:sp>
      <p:sp>
        <p:nvSpPr>
          <p:cNvPr id="4" name="TextBox 4"/>
          <p:cNvSpPr txBox="1"/>
          <p:nvPr/>
        </p:nvSpPr>
        <p:spPr>
          <a:xfrm>
            <a:off x="327034" y="2183749"/>
            <a:ext cx="10242443" cy="738505"/>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Racing Sans One"/>
                <a:ea typeface="Racing Sans One"/>
                <a:cs typeface="Racing Sans One"/>
                <a:sym typeface="Racing Sans One"/>
              </a:rPr>
              <a:t>CHỨC NĂNG QUẢN LÝ ĐƠN ĐẶT HÀNG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729902" y="3420686"/>
            <a:ext cx="14828195" cy="6080493"/>
          </a:xfrm>
          <a:custGeom>
            <a:avLst/>
            <a:gdLst/>
            <a:ahLst/>
            <a:cxnLst/>
            <a:rect l="l" t="t" r="r" b="b"/>
            <a:pathLst>
              <a:path w="14828195" h="6080493">
                <a:moveTo>
                  <a:pt x="0" y="0"/>
                </a:moveTo>
                <a:lnTo>
                  <a:pt x="14828196" y="0"/>
                </a:lnTo>
                <a:lnTo>
                  <a:pt x="14828196" y="6080493"/>
                </a:lnTo>
                <a:lnTo>
                  <a:pt x="0" y="6080493"/>
                </a:lnTo>
                <a:lnTo>
                  <a:pt x="0" y="0"/>
                </a:lnTo>
                <a:close/>
              </a:path>
            </a:pathLst>
          </a:custGeom>
          <a:blipFill>
            <a:blip r:embed="rId2"/>
            <a:stretch>
              <a:fillRect/>
            </a:stretch>
          </a:blipFill>
        </p:spPr>
      </p:sp>
      <p:sp>
        <p:nvSpPr>
          <p:cNvPr id="3" name="TextBox 3"/>
          <p:cNvSpPr txBox="1"/>
          <p:nvPr/>
        </p:nvSpPr>
        <p:spPr>
          <a:xfrm>
            <a:off x="288829" y="168628"/>
            <a:ext cx="17336641" cy="1125337"/>
          </a:xfrm>
          <a:prstGeom prst="rect">
            <a:avLst/>
          </a:prstGeom>
        </p:spPr>
        <p:txBody>
          <a:bodyPr lIns="0" tIns="0" rIns="0" bIns="0" rtlCol="0" anchor="t">
            <a:spAutoFit/>
          </a:bodyPr>
          <a:lstStyle/>
          <a:p>
            <a:pPr algn="l">
              <a:lnSpc>
                <a:spcPts val="8961"/>
              </a:lnSpc>
            </a:pPr>
            <a:r>
              <a:rPr lang="en-US" sz="7227">
                <a:solidFill>
                  <a:srgbClr val="FFFFFF"/>
                </a:solidFill>
                <a:latin typeface="Racing Sans One"/>
                <a:ea typeface="Racing Sans One"/>
                <a:cs typeface="Racing Sans One"/>
                <a:sym typeface="Racing Sans One"/>
              </a:rPr>
              <a:t>CHƯƠNG 3 : HIỆN THỰC HÓA NGHIÊN CỨU</a:t>
            </a:r>
          </a:p>
        </p:txBody>
      </p:sp>
      <p:sp>
        <p:nvSpPr>
          <p:cNvPr id="4" name="TextBox 4"/>
          <p:cNvSpPr txBox="1"/>
          <p:nvPr/>
        </p:nvSpPr>
        <p:spPr>
          <a:xfrm>
            <a:off x="327034" y="2183749"/>
            <a:ext cx="10242443" cy="738505"/>
          </a:xfrm>
          <a:prstGeom prst="rect">
            <a:avLst/>
          </a:prstGeom>
        </p:spPr>
        <p:txBody>
          <a:bodyPr lIns="0" tIns="0" rIns="0" bIns="0" rtlCol="0" anchor="t">
            <a:spAutoFit/>
          </a:bodyPr>
          <a:lstStyle/>
          <a:p>
            <a:pPr algn="l">
              <a:lnSpc>
                <a:spcPts val="6019"/>
              </a:lnSpc>
              <a:spcBef>
                <a:spcPct val="0"/>
              </a:spcBef>
            </a:pPr>
            <a:r>
              <a:rPr lang="en-US" sz="4299">
                <a:solidFill>
                  <a:srgbClr val="FFFFFF"/>
                </a:solidFill>
                <a:latin typeface="Racing Sans One"/>
                <a:ea typeface="Racing Sans One"/>
                <a:cs typeface="Racing Sans One"/>
                <a:sym typeface="Racing Sans One"/>
              </a:rPr>
              <a:t>CHỨC NĂNG QUẢN LÝ  NGƯỜI DÙNG</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077700" y="-207018"/>
            <a:ext cx="20365700" cy="2099986"/>
            <a:chOff x="0" y="0"/>
            <a:chExt cx="3160090" cy="325849"/>
          </a:xfrm>
        </p:grpSpPr>
        <p:sp>
          <p:nvSpPr>
            <p:cNvPr id="3" name="Freeform 3"/>
            <p:cNvSpPr/>
            <p:nvPr/>
          </p:nvSpPr>
          <p:spPr>
            <a:xfrm>
              <a:off x="0" y="0"/>
              <a:ext cx="3160090" cy="325849"/>
            </a:xfrm>
            <a:custGeom>
              <a:avLst/>
              <a:gdLst/>
              <a:ahLst/>
              <a:cxnLst/>
              <a:rect l="l" t="t" r="r" b="b"/>
              <a:pathLst>
                <a:path w="3160090" h="325849">
                  <a:moveTo>
                    <a:pt x="2956890" y="0"/>
                  </a:moveTo>
                  <a:lnTo>
                    <a:pt x="0" y="0"/>
                  </a:lnTo>
                  <a:lnTo>
                    <a:pt x="203200" y="325849"/>
                  </a:lnTo>
                  <a:lnTo>
                    <a:pt x="3160090" y="325849"/>
                  </a:lnTo>
                  <a:lnTo>
                    <a:pt x="2956890" y="0"/>
                  </a:lnTo>
                  <a:close/>
                </a:path>
              </a:pathLst>
            </a:custGeom>
            <a:solidFill>
              <a:srgbClr val="FFBD59"/>
            </a:solidFill>
          </p:spPr>
        </p:sp>
        <p:sp>
          <p:nvSpPr>
            <p:cNvPr id="4" name="TextBox 4"/>
            <p:cNvSpPr txBox="1"/>
            <p:nvPr/>
          </p:nvSpPr>
          <p:spPr>
            <a:xfrm>
              <a:off x="101600" y="-38100"/>
              <a:ext cx="2956890" cy="363949"/>
            </a:xfrm>
            <a:prstGeom prst="rect">
              <a:avLst/>
            </a:prstGeom>
          </p:spPr>
          <p:txBody>
            <a:bodyPr lIns="50800" tIns="50800" rIns="50800" bIns="50800" rtlCol="0" anchor="ctr"/>
            <a:lstStyle/>
            <a:p>
              <a:pPr algn="ctr">
                <a:lnSpc>
                  <a:spcPts val="2659"/>
                </a:lnSpc>
              </a:pPr>
              <a:endParaRPr/>
            </a:p>
          </p:txBody>
        </p:sp>
      </p:grpSp>
      <p:sp>
        <p:nvSpPr>
          <p:cNvPr id="5" name="TextBox 5"/>
          <p:cNvSpPr txBox="1"/>
          <p:nvPr/>
        </p:nvSpPr>
        <p:spPr>
          <a:xfrm>
            <a:off x="1690846" y="2563571"/>
            <a:ext cx="7175163" cy="138448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GIAO DIỆN TRANG  TRANG CHỦ </a:t>
            </a:r>
          </a:p>
          <a:p>
            <a:pPr algn="l">
              <a:lnSpc>
                <a:spcPts val="5589"/>
              </a:lnSpc>
            </a:pPr>
            <a:endParaRPr lang="en-US" sz="3992">
              <a:solidFill>
                <a:srgbClr val="FFBD59"/>
              </a:solidFill>
              <a:latin typeface="Racing Sans One"/>
              <a:ea typeface="Racing Sans One"/>
              <a:cs typeface="Racing Sans One"/>
              <a:sym typeface="Racing Sans One"/>
            </a:endParaRPr>
          </a:p>
        </p:txBody>
      </p:sp>
      <p:sp>
        <p:nvSpPr>
          <p:cNvPr id="6" name="TextBox 6"/>
          <p:cNvSpPr txBox="1"/>
          <p:nvPr/>
        </p:nvSpPr>
        <p:spPr>
          <a:xfrm>
            <a:off x="1808230" y="4618661"/>
            <a:ext cx="6994419" cy="138448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GIAO DIỆN TRANG TẤT CẢ XE </a:t>
            </a:r>
          </a:p>
          <a:p>
            <a:pPr algn="l">
              <a:lnSpc>
                <a:spcPts val="5589"/>
              </a:lnSpc>
            </a:pPr>
            <a:endParaRPr lang="en-US" sz="3992">
              <a:solidFill>
                <a:srgbClr val="FFBD59"/>
              </a:solidFill>
              <a:latin typeface="Racing Sans One"/>
              <a:ea typeface="Racing Sans One"/>
              <a:cs typeface="Racing Sans One"/>
              <a:sym typeface="Racing Sans One"/>
            </a:endParaRPr>
          </a:p>
        </p:txBody>
      </p:sp>
      <p:sp>
        <p:nvSpPr>
          <p:cNvPr id="7" name="TextBox 7"/>
          <p:cNvSpPr txBox="1"/>
          <p:nvPr/>
        </p:nvSpPr>
        <p:spPr>
          <a:xfrm>
            <a:off x="465931" y="498695"/>
            <a:ext cx="14810095" cy="1285875"/>
          </a:xfrm>
          <a:prstGeom prst="rect">
            <a:avLst/>
          </a:prstGeom>
        </p:spPr>
        <p:txBody>
          <a:bodyPr lIns="0" tIns="0" rIns="0" bIns="0" rtlCol="0" anchor="t">
            <a:spAutoFit/>
          </a:bodyPr>
          <a:lstStyle/>
          <a:p>
            <a:pPr algn="l">
              <a:lnSpc>
                <a:spcPts val="10500"/>
              </a:lnSpc>
            </a:pPr>
            <a:r>
              <a:rPr lang="en-US" sz="7500">
                <a:solidFill>
                  <a:srgbClr val="000000"/>
                </a:solidFill>
                <a:latin typeface="Racing Sans One"/>
                <a:ea typeface="Racing Sans One"/>
                <a:cs typeface="Racing Sans One"/>
                <a:sym typeface="Racing Sans One"/>
              </a:rPr>
              <a:t>CHƯƠNG 4: KẾT QUẢ NGHIÊN CỨU</a:t>
            </a:r>
          </a:p>
        </p:txBody>
      </p:sp>
      <p:sp>
        <p:nvSpPr>
          <p:cNvPr id="8" name="TextBox 8"/>
          <p:cNvSpPr txBox="1"/>
          <p:nvPr/>
        </p:nvSpPr>
        <p:spPr>
          <a:xfrm>
            <a:off x="1603186" y="7047552"/>
            <a:ext cx="8498054" cy="67963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GIAO DIỆN TRANG DỊCH VỤ</a:t>
            </a:r>
          </a:p>
        </p:txBody>
      </p:sp>
      <p:sp>
        <p:nvSpPr>
          <p:cNvPr id="9" name="TextBox 9"/>
          <p:cNvSpPr txBox="1"/>
          <p:nvPr/>
        </p:nvSpPr>
        <p:spPr>
          <a:xfrm>
            <a:off x="10907531" y="2396085"/>
            <a:ext cx="7380469" cy="67963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GIAO DIỆN TRANG THÔNG TIN XE</a:t>
            </a:r>
          </a:p>
        </p:txBody>
      </p:sp>
      <p:sp>
        <p:nvSpPr>
          <p:cNvPr id="10" name="TextBox 10"/>
          <p:cNvSpPr txBox="1"/>
          <p:nvPr/>
        </p:nvSpPr>
        <p:spPr>
          <a:xfrm>
            <a:off x="10907531" y="4696569"/>
            <a:ext cx="6653786" cy="67963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GIAO DIỆN TRANG LIÊN HỆ </a:t>
            </a:r>
          </a:p>
        </p:txBody>
      </p:sp>
      <p:grpSp>
        <p:nvGrpSpPr>
          <p:cNvPr id="11" name="Group 11"/>
          <p:cNvGrpSpPr/>
          <p:nvPr/>
        </p:nvGrpSpPr>
        <p:grpSpPr>
          <a:xfrm>
            <a:off x="0" y="2445097"/>
            <a:ext cx="1071414" cy="1071414"/>
            <a:chOff x="0" y="0"/>
            <a:chExt cx="899876" cy="899876"/>
          </a:xfrm>
        </p:grpSpPr>
        <p:sp>
          <p:nvSpPr>
            <p:cNvPr id="12" name="Freeform 12"/>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FFFF"/>
            </a:solidFill>
          </p:spPr>
        </p:sp>
      </p:grpSp>
      <p:sp>
        <p:nvSpPr>
          <p:cNvPr id="13" name="TextBox 13"/>
          <p:cNvSpPr txBox="1"/>
          <p:nvPr/>
        </p:nvSpPr>
        <p:spPr>
          <a:xfrm>
            <a:off x="312326" y="2690318"/>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01</a:t>
            </a:r>
          </a:p>
        </p:txBody>
      </p:sp>
      <p:grpSp>
        <p:nvGrpSpPr>
          <p:cNvPr id="14" name="Group 14"/>
          <p:cNvGrpSpPr/>
          <p:nvPr/>
        </p:nvGrpSpPr>
        <p:grpSpPr>
          <a:xfrm>
            <a:off x="54377" y="4488061"/>
            <a:ext cx="1017037" cy="1017037"/>
            <a:chOff x="0" y="0"/>
            <a:chExt cx="899876" cy="899876"/>
          </a:xfrm>
        </p:grpSpPr>
        <p:sp>
          <p:nvSpPr>
            <p:cNvPr id="15" name="Freeform 15"/>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BD59"/>
            </a:solidFill>
          </p:spPr>
        </p:sp>
      </p:grpSp>
      <p:sp>
        <p:nvSpPr>
          <p:cNvPr id="16" name="TextBox 16"/>
          <p:cNvSpPr txBox="1"/>
          <p:nvPr/>
        </p:nvSpPr>
        <p:spPr>
          <a:xfrm>
            <a:off x="339514" y="4706094"/>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02</a:t>
            </a:r>
          </a:p>
        </p:txBody>
      </p:sp>
      <p:grpSp>
        <p:nvGrpSpPr>
          <p:cNvPr id="17" name="Group 17"/>
          <p:cNvGrpSpPr/>
          <p:nvPr/>
        </p:nvGrpSpPr>
        <p:grpSpPr>
          <a:xfrm>
            <a:off x="116688" y="7076722"/>
            <a:ext cx="954726" cy="954726"/>
            <a:chOff x="0" y="0"/>
            <a:chExt cx="899876" cy="899876"/>
          </a:xfrm>
        </p:grpSpPr>
        <p:sp>
          <p:nvSpPr>
            <p:cNvPr id="18" name="Freeform 18"/>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E3B9"/>
            </a:solidFill>
          </p:spPr>
        </p:sp>
      </p:grpSp>
      <p:sp>
        <p:nvSpPr>
          <p:cNvPr id="19" name="TextBox 19"/>
          <p:cNvSpPr txBox="1"/>
          <p:nvPr/>
        </p:nvSpPr>
        <p:spPr>
          <a:xfrm>
            <a:off x="370670" y="7263600"/>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03</a:t>
            </a:r>
          </a:p>
        </p:txBody>
      </p:sp>
      <p:grpSp>
        <p:nvGrpSpPr>
          <p:cNvPr id="20" name="Group 20"/>
          <p:cNvGrpSpPr/>
          <p:nvPr/>
        </p:nvGrpSpPr>
        <p:grpSpPr>
          <a:xfrm>
            <a:off x="9574385" y="2445097"/>
            <a:ext cx="1017037" cy="1017037"/>
            <a:chOff x="0" y="0"/>
            <a:chExt cx="899876" cy="899876"/>
          </a:xfrm>
        </p:grpSpPr>
        <p:sp>
          <p:nvSpPr>
            <p:cNvPr id="21" name="Freeform 21"/>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BD59"/>
            </a:solidFill>
          </p:spPr>
        </p:sp>
      </p:grpSp>
      <p:sp>
        <p:nvSpPr>
          <p:cNvPr id="22" name="TextBox 22"/>
          <p:cNvSpPr txBox="1"/>
          <p:nvPr/>
        </p:nvSpPr>
        <p:spPr>
          <a:xfrm>
            <a:off x="9877859" y="2690318"/>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04</a:t>
            </a:r>
          </a:p>
        </p:txBody>
      </p:sp>
      <p:grpSp>
        <p:nvGrpSpPr>
          <p:cNvPr id="23" name="Group 23"/>
          <p:cNvGrpSpPr/>
          <p:nvPr/>
        </p:nvGrpSpPr>
        <p:grpSpPr>
          <a:xfrm>
            <a:off x="9636696" y="4694861"/>
            <a:ext cx="954726" cy="954726"/>
            <a:chOff x="0" y="0"/>
            <a:chExt cx="899876" cy="899876"/>
          </a:xfrm>
        </p:grpSpPr>
        <p:sp>
          <p:nvSpPr>
            <p:cNvPr id="24" name="Freeform 24"/>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E3B9"/>
            </a:solidFill>
          </p:spPr>
        </p:sp>
      </p:grpSp>
      <p:sp>
        <p:nvSpPr>
          <p:cNvPr id="25" name="TextBox 25"/>
          <p:cNvSpPr txBox="1"/>
          <p:nvPr/>
        </p:nvSpPr>
        <p:spPr>
          <a:xfrm>
            <a:off x="9877859" y="4912616"/>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05</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7427" y="77369"/>
            <a:ext cx="18288000" cy="10287000"/>
            <a:chOff x="0" y="103159"/>
            <a:chExt cx="24384000" cy="13716000"/>
          </a:xfrm>
        </p:grpSpPr>
        <p:sp>
          <p:nvSpPr>
            <p:cNvPr id="3" name="Freeform 3"/>
            <p:cNvSpPr/>
            <p:nvPr/>
          </p:nvSpPr>
          <p:spPr>
            <a:xfrm>
              <a:off x="0" y="103159"/>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4122" b="-4122"/>
              </a:stretch>
            </a:blipFill>
          </p:spPr>
          <p:txBody>
            <a:bodyPr/>
            <a:lstStyle/>
            <a:p>
              <a:endParaRPr lang="en-US" dirty="0"/>
            </a:p>
          </p:txBody>
        </p:sp>
      </p:grpSp>
      <p:sp>
        <p:nvSpPr>
          <p:cNvPr id="4" name="Freeform 4"/>
          <p:cNvSpPr/>
          <p:nvPr/>
        </p:nvSpPr>
        <p:spPr>
          <a:xfrm>
            <a:off x="-197427" y="6134100"/>
            <a:ext cx="7312488" cy="4152900"/>
          </a:xfrm>
          <a:custGeom>
            <a:avLst/>
            <a:gdLst/>
            <a:ahLst/>
            <a:cxnLst/>
            <a:rect l="l" t="t" r="r" b="b"/>
            <a:pathLst>
              <a:path w="7312488" h="4808886">
                <a:moveTo>
                  <a:pt x="0" y="0"/>
                </a:moveTo>
                <a:lnTo>
                  <a:pt x="7312488" y="0"/>
                </a:lnTo>
                <a:lnTo>
                  <a:pt x="7312488" y="4808885"/>
                </a:lnTo>
                <a:lnTo>
                  <a:pt x="0" y="480888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5422646">
            <a:off x="16075466" y="7848246"/>
            <a:ext cx="917551" cy="2601305"/>
          </a:xfrm>
          <a:custGeom>
            <a:avLst/>
            <a:gdLst/>
            <a:ahLst/>
            <a:cxnLst/>
            <a:rect l="l" t="t" r="r" b="b"/>
            <a:pathLst>
              <a:path w="917551" h="2601305">
                <a:moveTo>
                  <a:pt x="0" y="0"/>
                </a:moveTo>
                <a:lnTo>
                  <a:pt x="917551" y="0"/>
                </a:lnTo>
                <a:lnTo>
                  <a:pt x="917551" y="2601305"/>
                </a:lnTo>
                <a:lnTo>
                  <a:pt x="0" y="2601305"/>
                </a:lnTo>
                <a:lnTo>
                  <a:pt x="0" y="0"/>
                </a:lnTo>
                <a:close/>
              </a:path>
            </a:pathLst>
          </a:custGeom>
          <a:blipFill>
            <a:blip r:embed="rId5">
              <a:extLst>
                <a:ext uri="{96DAC541-7B7A-43D3-8B79-37D633B846F1}">
                  <asvg:svgBlip xmlns:asvg="http://schemas.microsoft.com/office/drawing/2016/SVG/main" r:embed="rId6"/>
                </a:ext>
              </a:extLst>
            </a:blip>
            <a:stretch>
              <a:fillRect l="-182" r="-182"/>
            </a:stretch>
          </a:blipFill>
        </p:spPr>
      </p:sp>
      <p:sp>
        <p:nvSpPr>
          <p:cNvPr id="7" name="TextBox 7"/>
          <p:cNvSpPr txBox="1"/>
          <p:nvPr/>
        </p:nvSpPr>
        <p:spPr>
          <a:xfrm>
            <a:off x="2614324" y="474030"/>
            <a:ext cx="12664497" cy="995041"/>
          </a:xfrm>
          <a:prstGeom prst="rect">
            <a:avLst/>
          </a:prstGeom>
        </p:spPr>
        <p:txBody>
          <a:bodyPr lIns="0" tIns="0" rIns="0" bIns="0" rtlCol="0" anchor="t">
            <a:spAutoFit/>
          </a:bodyPr>
          <a:lstStyle/>
          <a:p>
            <a:pPr algn="r">
              <a:lnSpc>
                <a:spcPts val="8155"/>
              </a:lnSpc>
            </a:pPr>
            <a:r>
              <a:rPr lang="en-US" sz="5825">
                <a:solidFill>
                  <a:srgbClr val="FFFFFF"/>
                </a:solidFill>
                <a:latin typeface="Racing Sans One"/>
                <a:ea typeface="Racing Sans One"/>
                <a:cs typeface="Racing Sans One"/>
                <a:sym typeface="Racing Sans One"/>
              </a:rPr>
              <a:t>Xây dựng thiết kế website bán xe ô tô</a:t>
            </a:r>
          </a:p>
        </p:txBody>
      </p:sp>
      <p:sp>
        <p:nvSpPr>
          <p:cNvPr id="8" name="TextBox 8"/>
          <p:cNvSpPr txBox="1"/>
          <p:nvPr/>
        </p:nvSpPr>
        <p:spPr>
          <a:xfrm>
            <a:off x="-197427" y="7653254"/>
            <a:ext cx="7245363" cy="1028311"/>
          </a:xfrm>
          <a:prstGeom prst="rect">
            <a:avLst/>
          </a:prstGeom>
        </p:spPr>
        <p:txBody>
          <a:bodyPr wrap="square" lIns="0" tIns="0" rIns="0" bIns="0" rtlCol="0" anchor="t">
            <a:spAutoFit/>
          </a:bodyPr>
          <a:lstStyle/>
          <a:p>
            <a:pPr algn="l">
              <a:lnSpc>
                <a:spcPts val="4060"/>
              </a:lnSpc>
            </a:pPr>
            <a:r>
              <a:rPr lang="en-US" sz="2902" dirty="0" err="1">
                <a:solidFill>
                  <a:srgbClr val="000000"/>
                </a:solidFill>
                <a:latin typeface="Lastica"/>
                <a:ea typeface="Lastica"/>
                <a:cs typeface="Lastica"/>
                <a:sym typeface="Lastica"/>
              </a:rPr>
              <a:t>giáo</a:t>
            </a:r>
            <a:r>
              <a:rPr lang="en-US" sz="2902" dirty="0">
                <a:solidFill>
                  <a:srgbClr val="000000"/>
                </a:solidFill>
                <a:latin typeface="Lastica"/>
                <a:ea typeface="Lastica"/>
                <a:cs typeface="Lastica"/>
                <a:sym typeface="Lastica"/>
              </a:rPr>
              <a:t> </a:t>
            </a:r>
            <a:r>
              <a:rPr lang="en-US" sz="2902" dirty="0" err="1">
                <a:solidFill>
                  <a:srgbClr val="000000"/>
                </a:solidFill>
                <a:latin typeface="Lastica"/>
                <a:ea typeface="Lastica"/>
                <a:cs typeface="Lastica"/>
                <a:sym typeface="Lastica"/>
              </a:rPr>
              <a:t>viên</a:t>
            </a:r>
            <a:r>
              <a:rPr lang="en-US" sz="2902" dirty="0">
                <a:solidFill>
                  <a:srgbClr val="000000"/>
                </a:solidFill>
                <a:latin typeface="Lastica"/>
                <a:ea typeface="Lastica"/>
                <a:cs typeface="Lastica"/>
                <a:sym typeface="Lastica"/>
              </a:rPr>
              <a:t> </a:t>
            </a:r>
            <a:r>
              <a:rPr lang="en-US" sz="2902" dirty="0" err="1">
                <a:solidFill>
                  <a:srgbClr val="000000"/>
                </a:solidFill>
                <a:latin typeface="Lastica"/>
                <a:ea typeface="Lastica"/>
                <a:cs typeface="Lastica"/>
                <a:sym typeface="Lastica"/>
              </a:rPr>
              <a:t>hướng</a:t>
            </a:r>
            <a:r>
              <a:rPr lang="en-US" sz="2902" dirty="0">
                <a:solidFill>
                  <a:srgbClr val="000000"/>
                </a:solidFill>
                <a:latin typeface="Lastica"/>
                <a:ea typeface="Lastica"/>
                <a:cs typeface="Lastica"/>
                <a:sym typeface="Lastica"/>
              </a:rPr>
              <a:t> </a:t>
            </a:r>
            <a:r>
              <a:rPr lang="en-US" sz="2902" dirty="0" err="1">
                <a:solidFill>
                  <a:srgbClr val="000000"/>
                </a:solidFill>
                <a:latin typeface="Lastica"/>
                <a:ea typeface="Lastica"/>
                <a:cs typeface="Lastica"/>
                <a:sym typeface="Lastica"/>
              </a:rPr>
              <a:t>dẫn</a:t>
            </a:r>
            <a:r>
              <a:rPr lang="en-US" sz="2902" dirty="0">
                <a:solidFill>
                  <a:srgbClr val="000000"/>
                </a:solidFill>
                <a:latin typeface="Lastica"/>
                <a:ea typeface="Lastica"/>
                <a:cs typeface="Lastica"/>
                <a:sym typeface="Lastica"/>
              </a:rPr>
              <a:t>:</a:t>
            </a:r>
          </a:p>
          <a:p>
            <a:pPr algn="l">
              <a:lnSpc>
                <a:spcPts val="4063"/>
              </a:lnSpc>
            </a:pPr>
            <a:r>
              <a:rPr lang="en-US" sz="2902" dirty="0" err="1">
                <a:solidFill>
                  <a:srgbClr val="000000"/>
                </a:solidFill>
                <a:latin typeface="Lastica"/>
                <a:ea typeface="Lastica"/>
                <a:cs typeface="Lastica"/>
                <a:sym typeface="Lastica"/>
              </a:rPr>
              <a:t>Nguyễn</a:t>
            </a:r>
            <a:r>
              <a:rPr lang="en-US" sz="2902" dirty="0">
                <a:solidFill>
                  <a:srgbClr val="000000"/>
                </a:solidFill>
                <a:latin typeface="Lastica"/>
                <a:ea typeface="Lastica"/>
                <a:cs typeface="Lastica"/>
                <a:sym typeface="Lastica"/>
              </a:rPr>
              <a:t> </a:t>
            </a:r>
            <a:r>
              <a:rPr lang="en-US" sz="2902" dirty="0" err="1">
                <a:solidFill>
                  <a:srgbClr val="000000"/>
                </a:solidFill>
                <a:latin typeface="Lastica"/>
                <a:ea typeface="Lastica"/>
                <a:cs typeface="Lastica"/>
                <a:sym typeface="Lastica"/>
              </a:rPr>
              <a:t>hoàng</a:t>
            </a:r>
            <a:r>
              <a:rPr lang="en-US" sz="2902" dirty="0">
                <a:solidFill>
                  <a:srgbClr val="000000"/>
                </a:solidFill>
                <a:latin typeface="Lastica"/>
                <a:ea typeface="Lastica"/>
                <a:cs typeface="Lastica"/>
                <a:sym typeface="Lastica"/>
              </a:rPr>
              <a:t> </a:t>
            </a:r>
            <a:r>
              <a:rPr lang="en-US" sz="2902" dirty="0" err="1">
                <a:solidFill>
                  <a:srgbClr val="000000"/>
                </a:solidFill>
                <a:latin typeface="Lastica"/>
                <a:ea typeface="Lastica"/>
                <a:cs typeface="Lastica"/>
                <a:sym typeface="Lastica"/>
              </a:rPr>
              <a:t>duy</a:t>
            </a:r>
            <a:r>
              <a:rPr lang="en-US" sz="2902" dirty="0">
                <a:solidFill>
                  <a:srgbClr val="000000"/>
                </a:solidFill>
                <a:latin typeface="Lastica"/>
                <a:ea typeface="Lastica"/>
                <a:cs typeface="Lastica"/>
                <a:sym typeface="Lastica"/>
              </a:rPr>
              <a:t> </a:t>
            </a:r>
            <a:r>
              <a:rPr lang="en-US" sz="2902" dirty="0" err="1">
                <a:solidFill>
                  <a:srgbClr val="000000"/>
                </a:solidFill>
                <a:latin typeface="Lastica"/>
                <a:ea typeface="Lastica"/>
                <a:cs typeface="Lastica"/>
                <a:sym typeface="Lastica"/>
              </a:rPr>
              <a:t>thiện</a:t>
            </a:r>
            <a:endParaRPr lang="en-US" sz="2902" dirty="0">
              <a:solidFill>
                <a:srgbClr val="000000"/>
              </a:solidFill>
              <a:latin typeface="Lastica"/>
              <a:ea typeface="Lastica"/>
              <a:cs typeface="Lastica"/>
              <a:sym typeface="Lastica"/>
            </a:endParaRPr>
          </a:p>
        </p:txBody>
      </p:sp>
      <p:sp>
        <p:nvSpPr>
          <p:cNvPr id="9" name="TextBox 9"/>
          <p:cNvSpPr txBox="1"/>
          <p:nvPr/>
        </p:nvSpPr>
        <p:spPr>
          <a:xfrm>
            <a:off x="5833930" y="2654538"/>
            <a:ext cx="6620140" cy="1358267"/>
          </a:xfrm>
          <a:prstGeom prst="rect">
            <a:avLst/>
          </a:prstGeom>
        </p:spPr>
        <p:txBody>
          <a:bodyPr lIns="0" tIns="0" rIns="0" bIns="0" rtlCol="0" anchor="t">
            <a:spAutoFit/>
          </a:bodyPr>
          <a:lstStyle/>
          <a:p>
            <a:pPr algn="ctr">
              <a:lnSpc>
                <a:spcPts val="5687"/>
              </a:lnSpc>
            </a:pPr>
            <a:r>
              <a:rPr lang="en-US" sz="4065">
                <a:solidFill>
                  <a:srgbClr val="FFFFFF"/>
                </a:solidFill>
                <a:latin typeface="Racing Sans One"/>
                <a:ea typeface="Racing Sans One"/>
                <a:cs typeface="Racing Sans One"/>
                <a:sym typeface="Racing Sans One"/>
              </a:rPr>
              <a:t>Thuyết trình đồ án ngành</a:t>
            </a:r>
          </a:p>
          <a:p>
            <a:pPr algn="ctr">
              <a:lnSpc>
                <a:spcPts val="5256"/>
              </a:lnSpc>
            </a:pPr>
            <a:r>
              <a:rPr lang="en-US" sz="3754">
                <a:solidFill>
                  <a:srgbClr val="FFFFFF"/>
                </a:solidFill>
                <a:latin typeface="Racing Sans One"/>
                <a:ea typeface="Racing Sans One"/>
                <a:cs typeface="Racing Sans One"/>
                <a:sym typeface="Racing Sans One"/>
              </a:rPr>
              <a:t>Học ky 1, năm học 2024-2025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077700" y="-207018"/>
            <a:ext cx="20365700" cy="2099986"/>
            <a:chOff x="0" y="0"/>
            <a:chExt cx="3160090" cy="325849"/>
          </a:xfrm>
        </p:grpSpPr>
        <p:sp>
          <p:nvSpPr>
            <p:cNvPr id="3" name="Freeform 3"/>
            <p:cNvSpPr/>
            <p:nvPr/>
          </p:nvSpPr>
          <p:spPr>
            <a:xfrm>
              <a:off x="0" y="0"/>
              <a:ext cx="3160090" cy="325849"/>
            </a:xfrm>
            <a:custGeom>
              <a:avLst/>
              <a:gdLst/>
              <a:ahLst/>
              <a:cxnLst/>
              <a:rect l="l" t="t" r="r" b="b"/>
              <a:pathLst>
                <a:path w="3160090" h="325849">
                  <a:moveTo>
                    <a:pt x="2956890" y="0"/>
                  </a:moveTo>
                  <a:lnTo>
                    <a:pt x="0" y="0"/>
                  </a:lnTo>
                  <a:lnTo>
                    <a:pt x="203200" y="325849"/>
                  </a:lnTo>
                  <a:lnTo>
                    <a:pt x="3160090" y="325849"/>
                  </a:lnTo>
                  <a:lnTo>
                    <a:pt x="2956890" y="0"/>
                  </a:lnTo>
                  <a:close/>
                </a:path>
              </a:pathLst>
            </a:custGeom>
            <a:solidFill>
              <a:srgbClr val="FFBD59"/>
            </a:solidFill>
          </p:spPr>
        </p:sp>
        <p:sp>
          <p:nvSpPr>
            <p:cNvPr id="4" name="TextBox 4"/>
            <p:cNvSpPr txBox="1"/>
            <p:nvPr/>
          </p:nvSpPr>
          <p:spPr>
            <a:xfrm>
              <a:off x="101600" y="-38100"/>
              <a:ext cx="2956890" cy="3639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2133200"/>
            <a:ext cx="1071414" cy="1071414"/>
            <a:chOff x="0" y="0"/>
            <a:chExt cx="899876" cy="899876"/>
          </a:xfrm>
        </p:grpSpPr>
        <p:sp>
          <p:nvSpPr>
            <p:cNvPr id="6" name="Freeform 6"/>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FFFF"/>
            </a:solidFill>
          </p:spPr>
        </p:sp>
      </p:grpSp>
      <p:sp>
        <p:nvSpPr>
          <p:cNvPr id="7" name="Freeform 7"/>
          <p:cNvSpPr/>
          <p:nvPr/>
        </p:nvSpPr>
        <p:spPr>
          <a:xfrm>
            <a:off x="4974253" y="2919906"/>
            <a:ext cx="8717328" cy="7159106"/>
          </a:xfrm>
          <a:custGeom>
            <a:avLst/>
            <a:gdLst/>
            <a:ahLst/>
            <a:cxnLst/>
            <a:rect l="l" t="t" r="r" b="b"/>
            <a:pathLst>
              <a:path w="8717328" h="7159106">
                <a:moveTo>
                  <a:pt x="0" y="0"/>
                </a:moveTo>
                <a:lnTo>
                  <a:pt x="8717328" y="0"/>
                </a:lnTo>
                <a:lnTo>
                  <a:pt x="8717328" y="7159106"/>
                </a:lnTo>
                <a:lnTo>
                  <a:pt x="0" y="7159106"/>
                </a:lnTo>
                <a:lnTo>
                  <a:pt x="0" y="0"/>
                </a:lnTo>
                <a:close/>
              </a:path>
            </a:pathLst>
          </a:custGeom>
          <a:blipFill>
            <a:blip r:embed="rId2"/>
            <a:stretch>
              <a:fillRect/>
            </a:stretch>
          </a:blipFill>
        </p:spPr>
      </p:sp>
      <p:sp>
        <p:nvSpPr>
          <p:cNvPr id="8" name="TextBox 8"/>
          <p:cNvSpPr txBox="1"/>
          <p:nvPr/>
        </p:nvSpPr>
        <p:spPr>
          <a:xfrm>
            <a:off x="1386672" y="2057000"/>
            <a:ext cx="7175163" cy="138448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GIAO DIỆN TRANG  TRANG CHỦ </a:t>
            </a:r>
          </a:p>
          <a:p>
            <a:pPr algn="l">
              <a:lnSpc>
                <a:spcPts val="5589"/>
              </a:lnSpc>
            </a:pPr>
            <a:endParaRPr lang="en-US" sz="3992">
              <a:solidFill>
                <a:srgbClr val="FFBD59"/>
              </a:solidFill>
              <a:latin typeface="Racing Sans One"/>
              <a:ea typeface="Racing Sans One"/>
              <a:cs typeface="Racing Sans One"/>
              <a:sym typeface="Racing Sans One"/>
            </a:endParaRPr>
          </a:p>
        </p:txBody>
      </p:sp>
      <p:sp>
        <p:nvSpPr>
          <p:cNvPr id="9" name="TextBox 9"/>
          <p:cNvSpPr txBox="1"/>
          <p:nvPr/>
        </p:nvSpPr>
        <p:spPr>
          <a:xfrm>
            <a:off x="465931" y="498695"/>
            <a:ext cx="14810095" cy="1285875"/>
          </a:xfrm>
          <a:prstGeom prst="rect">
            <a:avLst/>
          </a:prstGeom>
        </p:spPr>
        <p:txBody>
          <a:bodyPr lIns="0" tIns="0" rIns="0" bIns="0" rtlCol="0" anchor="t">
            <a:spAutoFit/>
          </a:bodyPr>
          <a:lstStyle/>
          <a:p>
            <a:pPr algn="l">
              <a:lnSpc>
                <a:spcPts val="10500"/>
              </a:lnSpc>
            </a:pPr>
            <a:r>
              <a:rPr lang="en-US" sz="7500">
                <a:solidFill>
                  <a:srgbClr val="000000"/>
                </a:solidFill>
                <a:latin typeface="Racing Sans One"/>
                <a:ea typeface="Racing Sans One"/>
                <a:cs typeface="Racing Sans One"/>
                <a:sym typeface="Racing Sans One"/>
              </a:rPr>
              <a:t>CHƯƠNG 4: KẾT QUẢ NGHIÊN CỨU</a:t>
            </a:r>
          </a:p>
        </p:txBody>
      </p:sp>
      <p:sp>
        <p:nvSpPr>
          <p:cNvPr id="10" name="TextBox 10"/>
          <p:cNvSpPr txBox="1"/>
          <p:nvPr/>
        </p:nvSpPr>
        <p:spPr>
          <a:xfrm>
            <a:off x="312326" y="2405610"/>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01</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077700" y="-207018"/>
            <a:ext cx="20365700" cy="2099986"/>
            <a:chOff x="0" y="0"/>
            <a:chExt cx="3160090" cy="325849"/>
          </a:xfrm>
        </p:grpSpPr>
        <p:sp>
          <p:nvSpPr>
            <p:cNvPr id="3" name="Freeform 3"/>
            <p:cNvSpPr/>
            <p:nvPr/>
          </p:nvSpPr>
          <p:spPr>
            <a:xfrm>
              <a:off x="0" y="0"/>
              <a:ext cx="3160090" cy="325849"/>
            </a:xfrm>
            <a:custGeom>
              <a:avLst/>
              <a:gdLst/>
              <a:ahLst/>
              <a:cxnLst/>
              <a:rect l="l" t="t" r="r" b="b"/>
              <a:pathLst>
                <a:path w="3160090" h="325849">
                  <a:moveTo>
                    <a:pt x="2956890" y="0"/>
                  </a:moveTo>
                  <a:lnTo>
                    <a:pt x="0" y="0"/>
                  </a:lnTo>
                  <a:lnTo>
                    <a:pt x="203200" y="325849"/>
                  </a:lnTo>
                  <a:lnTo>
                    <a:pt x="3160090" y="325849"/>
                  </a:lnTo>
                  <a:lnTo>
                    <a:pt x="2956890" y="0"/>
                  </a:lnTo>
                  <a:close/>
                </a:path>
              </a:pathLst>
            </a:custGeom>
            <a:solidFill>
              <a:srgbClr val="FFBD59"/>
            </a:solidFill>
          </p:spPr>
        </p:sp>
        <p:sp>
          <p:nvSpPr>
            <p:cNvPr id="4" name="TextBox 4"/>
            <p:cNvSpPr txBox="1"/>
            <p:nvPr/>
          </p:nvSpPr>
          <p:spPr>
            <a:xfrm>
              <a:off x="101600" y="-38100"/>
              <a:ext cx="2956890" cy="3639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5212" y="2162363"/>
            <a:ext cx="1017037" cy="1017037"/>
            <a:chOff x="0" y="0"/>
            <a:chExt cx="899876" cy="899876"/>
          </a:xfrm>
        </p:grpSpPr>
        <p:sp>
          <p:nvSpPr>
            <p:cNvPr id="6" name="Freeform 6"/>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BD59"/>
            </a:solidFill>
          </p:spPr>
        </p:sp>
      </p:grpSp>
      <p:sp>
        <p:nvSpPr>
          <p:cNvPr id="7" name="Freeform 7"/>
          <p:cNvSpPr/>
          <p:nvPr/>
        </p:nvSpPr>
        <p:spPr>
          <a:xfrm>
            <a:off x="4689697" y="3179400"/>
            <a:ext cx="8908606" cy="6803948"/>
          </a:xfrm>
          <a:custGeom>
            <a:avLst/>
            <a:gdLst/>
            <a:ahLst/>
            <a:cxnLst/>
            <a:rect l="l" t="t" r="r" b="b"/>
            <a:pathLst>
              <a:path w="8908606" h="6803948">
                <a:moveTo>
                  <a:pt x="0" y="0"/>
                </a:moveTo>
                <a:lnTo>
                  <a:pt x="8908606" y="0"/>
                </a:lnTo>
                <a:lnTo>
                  <a:pt x="8908606" y="6803947"/>
                </a:lnTo>
                <a:lnTo>
                  <a:pt x="0" y="6803947"/>
                </a:lnTo>
                <a:lnTo>
                  <a:pt x="0" y="0"/>
                </a:lnTo>
                <a:close/>
              </a:path>
            </a:pathLst>
          </a:custGeom>
          <a:blipFill>
            <a:blip r:embed="rId2"/>
            <a:stretch>
              <a:fillRect/>
            </a:stretch>
          </a:blipFill>
        </p:spPr>
      </p:sp>
      <p:sp>
        <p:nvSpPr>
          <p:cNvPr id="8" name="TextBox 8"/>
          <p:cNvSpPr txBox="1"/>
          <p:nvPr/>
        </p:nvSpPr>
        <p:spPr>
          <a:xfrm>
            <a:off x="465931" y="498695"/>
            <a:ext cx="14810095" cy="1285875"/>
          </a:xfrm>
          <a:prstGeom prst="rect">
            <a:avLst/>
          </a:prstGeom>
        </p:spPr>
        <p:txBody>
          <a:bodyPr lIns="0" tIns="0" rIns="0" bIns="0" rtlCol="0" anchor="t">
            <a:spAutoFit/>
          </a:bodyPr>
          <a:lstStyle/>
          <a:p>
            <a:pPr algn="l">
              <a:lnSpc>
                <a:spcPts val="10500"/>
              </a:lnSpc>
            </a:pPr>
            <a:r>
              <a:rPr lang="en-US" sz="7500">
                <a:solidFill>
                  <a:srgbClr val="000000"/>
                </a:solidFill>
                <a:latin typeface="Racing Sans One"/>
                <a:ea typeface="Racing Sans One"/>
                <a:cs typeface="Racing Sans One"/>
                <a:sym typeface="Racing Sans One"/>
              </a:rPr>
              <a:t>CHƯƠNG 4: KẾT QUẢ NGHIÊN CỨU</a:t>
            </a:r>
          </a:p>
        </p:txBody>
      </p:sp>
      <p:sp>
        <p:nvSpPr>
          <p:cNvPr id="9" name="TextBox 9"/>
          <p:cNvSpPr txBox="1"/>
          <p:nvPr/>
        </p:nvSpPr>
        <p:spPr>
          <a:xfrm>
            <a:off x="1899066" y="2292963"/>
            <a:ext cx="6994419" cy="138448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GIAO DIỆN TRANG TẤT CẢ XE </a:t>
            </a:r>
          </a:p>
          <a:p>
            <a:pPr algn="l">
              <a:lnSpc>
                <a:spcPts val="5589"/>
              </a:lnSpc>
            </a:pPr>
            <a:endParaRPr lang="en-US" sz="3992">
              <a:solidFill>
                <a:srgbClr val="FFBD59"/>
              </a:solidFill>
              <a:latin typeface="Racing Sans One"/>
              <a:ea typeface="Racing Sans One"/>
              <a:cs typeface="Racing Sans One"/>
              <a:sym typeface="Racing Sans One"/>
            </a:endParaRPr>
          </a:p>
        </p:txBody>
      </p:sp>
      <p:sp>
        <p:nvSpPr>
          <p:cNvPr id="10" name="TextBox 10"/>
          <p:cNvSpPr txBox="1"/>
          <p:nvPr/>
        </p:nvSpPr>
        <p:spPr>
          <a:xfrm>
            <a:off x="430350" y="2380396"/>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02</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077700" y="-207018"/>
            <a:ext cx="20365700" cy="2099986"/>
            <a:chOff x="0" y="0"/>
            <a:chExt cx="3160090" cy="325849"/>
          </a:xfrm>
        </p:grpSpPr>
        <p:sp>
          <p:nvSpPr>
            <p:cNvPr id="3" name="Freeform 3"/>
            <p:cNvSpPr/>
            <p:nvPr/>
          </p:nvSpPr>
          <p:spPr>
            <a:xfrm>
              <a:off x="0" y="0"/>
              <a:ext cx="3160090" cy="325849"/>
            </a:xfrm>
            <a:custGeom>
              <a:avLst/>
              <a:gdLst/>
              <a:ahLst/>
              <a:cxnLst/>
              <a:rect l="l" t="t" r="r" b="b"/>
              <a:pathLst>
                <a:path w="3160090" h="325849">
                  <a:moveTo>
                    <a:pt x="2956890" y="0"/>
                  </a:moveTo>
                  <a:lnTo>
                    <a:pt x="0" y="0"/>
                  </a:lnTo>
                  <a:lnTo>
                    <a:pt x="203200" y="325849"/>
                  </a:lnTo>
                  <a:lnTo>
                    <a:pt x="3160090" y="325849"/>
                  </a:lnTo>
                  <a:lnTo>
                    <a:pt x="2956890" y="0"/>
                  </a:lnTo>
                  <a:close/>
                </a:path>
              </a:pathLst>
            </a:custGeom>
            <a:solidFill>
              <a:srgbClr val="FFBD59"/>
            </a:solidFill>
          </p:spPr>
        </p:sp>
        <p:sp>
          <p:nvSpPr>
            <p:cNvPr id="4" name="TextBox 4"/>
            <p:cNvSpPr txBox="1"/>
            <p:nvPr/>
          </p:nvSpPr>
          <p:spPr>
            <a:xfrm>
              <a:off x="101600" y="-38100"/>
              <a:ext cx="2956890" cy="3639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0" y="2239739"/>
            <a:ext cx="954726" cy="954726"/>
            <a:chOff x="0" y="0"/>
            <a:chExt cx="899876" cy="899876"/>
          </a:xfrm>
        </p:grpSpPr>
        <p:sp>
          <p:nvSpPr>
            <p:cNvPr id="6" name="Freeform 6"/>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E3B9"/>
            </a:solidFill>
          </p:spPr>
        </p:sp>
      </p:grpSp>
      <p:sp>
        <p:nvSpPr>
          <p:cNvPr id="7" name="Freeform 7"/>
          <p:cNvSpPr/>
          <p:nvPr/>
        </p:nvSpPr>
        <p:spPr>
          <a:xfrm>
            <a:off x="4594816" y="2940912"/>
            <a:ext cx="8607697" cy="7018561"/>
          </a:xfrm>
          <a:custGeom>
            <a:avLst/>
            <a:gdLst/>
            <a:ahLst/>
            <a:cxnLst/>
            <a:rect l="l" t="t" r="r" b="b"/>
            <a:pathLst>
              <a:path w="8607697" h="7018561">
                <a:moveTo>
                  <a:pt x="0" y="0"/>
                </a:moveTo>
                <a:lnTo>
                  <a:pt x="8607697" y="0"/>
                </a:lnTo>
                <a:lnTo>
                  <a:pt x="8607697" y="7018561"/>
                </a:lnTo>
                <a:lnTo>
                  <a:pt x="0" y="7018561"/>
                </a:lnTo>
                <a:lnTo>
                  <a:pt x="0" y="0"/>
                </a:lnTo>
                <a:close/>
              </a:path>
            </a:pathLst>
          </a:custGeom>
          <a:blipFill>
            <a:blip r:embed="rId2"/>
            <a:stretch>
              <a:fillRect b="-4705"/>
            </a:stretch>
          </a:blipFill>
        </p:spPr>
      </p:sp>
      <p:sp>
        <p:nvSpPr>
          <p:cNvPr id="8" name="TextBox 8"/>
          <p:cNvSpPr txBox="1"/>
          <p:nvPr/>
        </p:nvSpPr>
        <p:spPr>
          <a:xfrm>
            <a:off x="465931" y="498695"/>
            <a:ext cx="14810095" cy="1285875"/>
          </a:xfrm>
          <a:prstGeom prst="rect">
            <a:avLst/>
          </a:prstGeom>
        </p:spPr>
        <p:txBody>
          <a:bodyPr lIns="0" tIns="0" rIns="0" bIns="0" rtlCol="0" anchor="t">
            <a:spAutoFit/>
          </a:bodyPr>
          <a:lstStyle/>
          <a:p>
            <a:pPr algn="l">
              <a:lnSpc>
                <a:spcPts val="10500"/>
              </a:lnSpc>
            </a:pPr>
            <a:r>
              <a:rPr lang="en-US" sz="7500">
                <a:solidFill>
                  <a:srgbClr val="000000"/>
                </a:solidFill>
                <a:latin typeface="Racing Sans One"/>
                <a:ea typeface="Racing Sans One"/>
                <a:cs typeface="Racing Sans One"/>
                <a:sym typeface="Racing Sans One"/>
              </a:rPr>
              <a:t>CHƯƠNG 4: KẾT QUẢ NGHIÊN CỨU</a:t>
            </a:r>
          </a:p>
        </p:txBody>
      </p:sp>
      <p:sp>
        <p:nvSpPr>
          <p:cNvPr id="9" name="TextBox 9"/>
          <p:cNvSpPr txBox="1"/>
          <p:nvPr/>
        </p:nvSpPr>
        <p:spPr>
          <a:xfrm>
            <a:off x="1486498" y="2210569"/>
            <a:ext cx="8498054" cy="67963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GIAO DIỆN TRANG DỊCH VỤ</a:t>
            </a:r>
          </a:p>
        </p:txBody>
      </p:sp>
      <p:sp>
        <p:nvSpPr>
          <p:cNvPr id="10" name="TextBox 10"/>
          <p:cNvSpPr txBox="1"/>
          <p:nvPr/>
        </p:nvSpPr>
        <p:spPr>
          <a:xfrm>
            <a:off x="253982" y="2426616"/>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03</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077700" y="-69338"/>
            <a:ext cx="20365700" cy="2099986"/>
            <a:chOff x="0" y="0"/>
            <a:chExt cx="3160090" cy="325849"/>
          </a:xfrm>
        </p:grpSpPr>
        <p:sp>
          <p:nvSpPr>
            <p:cNvPr id="3" name="Freeform 3"/>
            <p:cNvSpPr/>
            <p:nvPr/>
          </p:nvSpPr>
          <p:spPr>
            <a:xfrm>
              <a:off x="0" y="0"/>
              <a:ext cx="3160090" cy="325849"/>
            </a:xfrm>
            <a:custGeom>
              <a:avLst/>
              <a:gdLst/>
              <a:ahLst/>
              <a:cxnLst/>
              <a:rect l="l" t="t" r="r" b="b"/>
              <a:pathLst>
                <a:path w="3160090" h="325849">
                  <a:moveTo>
                    <a:pt x="2956890" y="0"/>
                  </a:moveTo>
                  <a:lnTo>
                    <a:pt x="0" y="0"/>
                  </a:lnTo>
                  <a:lnTo>
                    <a:pt x="203200" y="325849"/>
                  </a:lnTo>
                  <a:lnTo>
                    <a:pt x="3160090" y="325849"/>
                  </a:lnTo>
                  <a:lnTo>
                    <a:pt x="2956890" y="0"/>
                  </a:lnTo>
                  <a:close/>
                </a:path>
              </a:pathLst>
            </a:custGeom>
            <a:solidFill>
              <a:srgbClr val="FFBD59"/>
            </a:solidFill>
          </p:spPr>
        </p:sp>
        <p:sp>
          <p:nvSpPr>
            <p:cNvPr id="4" name="TextBox 4"/>
            <p:cNvSpPr txBox="1"/>
            <p:nvPr/>
          </p:nvSpPr>
          <p:spPr>
            <a:xfrm>
              <a:off x="101600" y="-38100"/>
              <a:ext cx="2956890" cy="3639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30385" y="2446524"/>
            <a:ext cx="1017037" cy="1017037"/>
            <a:chOff x="0" y="0"/>
            <a:chExt cx="899876" cy="899876"/>
          </a:xfrm>
        </p:grpSpPr>
        <p:sp>
          <p:nvSpPr>
            <p:cNvPr id="6" name="Freeform 6"/>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BD59"/>
            </a:solidFill>
          </p:spPr>
        </p:sp>
      </p:grpSp>
      <p:sp>
        <p:nvSpPr>
          <p:cNvPr id="7" name="Freeform 7"/>
          <p:cNvSpPr/>
          <p:nvPr/>
        </p:nvSpPr>
        <p:spPr>
          <a:xfrm>
            <a:off x="4616621" y="3077149"/>
            <a:ext cx="9054758" cy="7209851"/>
          </a:xfrm>
          <a:custGeom>
            <a:avLst/>
            <a:gdLst/>
            <a:ahLst/>
            <a:cxnLst/>
            <a:rect l="l" t="t" r="r" b="b"/>
            <a:pathLst>
              <a:path w="9054758" h="7209851">
                <a:moveTo>
                  <a:pt x="0" y="0"/>
                </a:moveTo>
                <a:lnTo>
                  <a:pt x="9054758" y="0"/>
                </a:lnTo>
                <a:lnTo>
                  <a:pt x="9054758" y="7209851"/>
                </a:lnTo>
                <a:lnTo>
                  <a:pt x="0" y="7209851"/>
                </a:lnTo>
                <a:lnTo>
                  <a:pt x="0" y="0"/>
                </a:lnTo>
                <a:close/>
              </a:path>
            </a:pathLst>
          </a:custGeom>
          <a:blipFill>
            <a:blip r:embed="rId2"/>
            <a:stretch>
              <a:fillRect/>
            </a:stretch>
          </a:blipFill>
        </p:spPr>
      </p:sp>
      <p:sp>
        <p:nvSpPr>
          <p:cNvPr id="8" name="TextBox 8"/>
          <p:cNvSpPr txBox="1"/>
          <p:nvPr/>
        </p:nvSpPr>
        <p:spPr>
          <a:xfrm>
            <a:off x="465931" y="636375"/>
            <a:ext cx="14810095" cy="1285875"/>
          </a:xfrm>
          <a:prstGeom prst="rect">
            <a:avLst/>
          </a:prstGeom>
        </p:spPr>
        <p:txBody>
          <a:bodyPr lIns="0" tIns="0" rIns="0" bIns="0" rtlCol="0" anchor="t">
            <a:spAutoFit/>
          </a:bodyPr>
          <a:lstStyle/>
          <a:p>
            <a:pPr algn="l">
              <a:lnSpc>
                <a:spcPts val="10500"/>
              </a:lnSpc>
            </a:pPr>
            <a:r>
              <a:rPr lang="en-US" sz="7500">
                <a:solidFill>
                  <a:srgbClr val="000000"/>
                </a:solidFill>
                <a:latin typeface="Racing Sans One"/>
                <a:ea typeface="Racing Sans One"/>
                <a:cs typeface="Racing Sans One"/>
                <a:sym typeface="Racing Sans One"/>
              </a:rPr>
              <a:t>CHƯƠNG 4: KẾT QUẢ NGHIÊN CỨU</a:t>
            </a:r>
          </a:p>
        </p:txBody>
      </p:sp>
      <p:sp>
        <p:nvSpPr>
          <p:cNvPr id="9" name="TextBox 9"/>
          <p:cNvSpPr txBox="1"/>
          <p:nvPr/>
        </p:nvSpPr>
        <p:spPr>
          <a:xfrm>
            <a:off x="1763531" y="2397512"/>
            <a:ext cx="7380469" cy="67963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GIAO DIỆN TRANG THÔNG TIN XE</a:t>
            </a:r>
          </a:p>
        </p:txBody>
      </p:sp>
      <p:sp>
        <p:nvSpPr>
          <p:cNvPr id="10" name="TextBox 10"/>
          <p:cNvSpPr txBox="1"/>
          <p:nvPr/>
        </p:nvSpPr>
        <p:spPr>
          <a:xfrm>
            <a:off x="715523" y="2664557"/>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04</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077700" y="-365980"/>
            <a:ext cx="20365700" cy="2099986"/>
            <a:chOff x="0" y="0"/>
            <a:chExt cx="3160090" cy="325849"/>
          </a:xfrm>
        </p:grpSpPr>
        <p:sp>
          <p:nvSpPr>
            <p:cNvPr id="3" name="Freeform 3"/>
            <p:cNvSpPr/>
            <p:nvPr/>
          </p:nvSpPr>
          <p:spPr>
            <a:xfrm>
              <a:off x="0" y="0"/>
              <a:ext cx="3160090" cy="325849"/>
            </a:xfrm>
            <a:custGeom>
              <a:avLst/>
              <a:gdLst/>
              <a:ahLst/>
              <a:cxnLst/>
              <a:rect l="l" t="t" r="r" b="b"/>
              <a:pathLst>
                <a:path w="3160090" h="325849">
                  <a:moveTo>
                    <a:pt x="2956890" y="0"/>
                  </a:moveTo>
                  <a:lnTo>
                    <a:pt x="0" y="0"/>
                  </a:lnTo>
                  <a:lnTo>
                    <a:pt x="203200" y="325849"/>
                  </a:lnTo>
                  <a:lnTo>
                    <a:pt x="3160090" y="325849"/>
                  </a:lnTo>
                  <a:lnTo>
                    <a:pt x="2956890" y="0"/>
                  </a:lnTo>
                  <a:close/>
                </a:path>
              </a:pathLst>
            </a:custGeom>
            <a:solidFill>
              <a:srgbClr val="FFBD59"/>
            </a:solidFill>
          </p:spPr>
        </p:sp>
        <p:sp>
          <p:nvSpPr>
            <p:cNvPr id="4" name="TextBox 4"/>
            <p:cNvSpPr txBox="1"/>
            <p:nvPr/>
          </p:nvSpPr>
          <p:spPr>
            <a:xfrm>
              <a:off x="101600" y="-38100"/>
              <a:ext cx="2956890" cy="3639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80529" y="2151470"/>
            <a:ext cx="954726" cy="954726"/>
            <a:chOff x="0" y="0"/>
            <a:chExt cx="899876" cy="899876"/>
          </a:xfrm>
        </p:grpSpPr>
        <p:sp>
          <p:nvSpPr>
            <p:cNvPr id="6" name="Freeform 6"/>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E3B9"/>
            </a:solidFill>
          </p:spPr>
        </p:sp>
      </p:grpSp>
      <p:sp>
        <p:nvSpPr>
          <p:cNvPr id="7" name="Freeform 7"/>
          <p:cNvSpPr/>
          <p:nvPr/>
        </p:nvSpPr>
        <p:spPr>
          <a:xfrm>
            <a:off x="6508448" y="2832815"/>
            <a:ext cx="6399640" cy="7282663"/>
          </a:xfrm>
          <a:custGeom>
            <a:avLst/>
            <a:gdLst/>
            <a:ahLst/>
            <a:cxnLst/>
            <a:rect l="l" t="t" r="r" b="b"/>
            <a:pathLst>
              <a:path w="6399640" h="7282663">
                <a:moveTo>
                  <a:pt x="0" y="0"/>
                </a:moveTo>
                <a:lnTo>
                  <a:pt x="6399640" y="0"/>
                </a:lnTo>
                <a:lnTo>
                  <a:pt x="6399640" y="7282663"/>
                </a:lnTo>
                <a:lnTo>
                  <a:pt x="0" y="7282663"/>
                </a:lnTo>
                <a:lnTo>
                  <a:pt x="0" y="0"/>
                </a:lnTo>
                <a:close/>
              </a:path>
            </a:pathLst>
          </a:custGeom>
          <a:blipFill>
            <a:blip r:embed="rId2"/>
            <a:stretch>
              <a:fillRect/>
            </a:stretch>
          </a:blipFill>
        </p:spPr>
      </p:sp>
      <p:sp>
        <p:nvSpPr>
          <p:cNvPr id="8" name="TextBox 8"/>
          <p:cNvSpPr txBox="1"/>
          <p:nvPr/>
        </p:nvSpPr>
        <p:spPr>
          <a:xfrm>
            <a:off x="465931" y="339733"/>
            <a:ext cx="14810095" cy="1285875"/>
          </a:xfrm>
          <a:prstGeom prst="rect">
            <a:avLst/>
          </a:prstGeom>
        </p:spPr>
        <p:txBody>
          <a:bodyPr lIns="0" tIns="0" rIns="0" bIns="0" rtlCol="0" anchor="t">
            <a:spAutoFit/>
          </a:bodyPr>
          <a:lstStyle/>
          <a:p>
            <a:pPr algn="l">
              <a:lnSpc>
                <a:spcPts val="10500"/>
              </a:lnSpc>
            </a:pPr>
            <a:r>
              <a:rPr lang="en-US" sz="7500">
                <a:solidFill>
                  <a:srgbClr val="000000"/>
                </a:solidFill>
                <a:latin typeface="Racing Sans One"/>
                <a:ea typeface="Racing Sans One"/>
                <a:cs typeface="Racing Sans One"/>
                <a:sym typeface="Racing Sans One"/>
              </a:rPr>
              <a:t>CHƯƠNG 4: KẾT QUẢ NGHIÊN CỨU</a:t>
            </a:r>
          </a:p>
        </p:txBody>
      </p:sp>
      <p:sp>
        <p:nvSpPr>
          <p:cNvPr id="9" name="TextBox 9"/>
          <p:cNvSpPr txBox="1"/>
          <p:nvPr/>
        </p:nvSpPr>
        <p:spPr>
          <a:xfrm>
            <a:off x="1451364" y="2153178"/>
            <a:ext cx="6653786" cy="67963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GIAO DIỆN TRANG LIÊN HỆ </a:t>
            </a:r>
          </a:p>
        </p:txBody>
      </p:sp>
      <p:sp>
        <p:nvSpPr>
          <p:cNvPr id="10" name="TextBox 10"/>
          <p:cNvSpPr txBox="1"/>
          <p:nvPr/>
        </p:nvSpPr>
        <p:spPr>
          <a:xfrm>
            <a:off x="421692" y="2369226"/>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05</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87171" y="1477387"/>
            <a:ext cx="14401149" cy="6812533"/>
            <a:chOff x="0" y="0"/>
            <a:chExt cx="19201532" cy="9083377"/>
          </a:xfrm>
        </p:grpSpPr>
        <p:sp>
          <p:nvSpPr>
            <p:cNvPr id="3" name="Freeform 3"/>
            <p:cNvSpPr/>
            <p:nvPr/>
          </p:nvSpPr>
          <p:spPr>
            <a:xfrm>
              <a:off x="0" y="0"/>
              <a:ext cx="19201512" cy="9083421"/>
            </a:xfrm>
            <a:custGeom>
              <a:avLst/>
              <a:gdLst/>
              <a:ahLst/>
              <a:cxnLst/>
              <a:rect l="l" t="t" r="r" b="b"/>
              <a:pathLst>
                <a:path w="19201512" h="9083421">
                  <a:moveTo>
                    <a:pt x="0" y="0"/>
                  </a:moveTo>
                  <a:lnTo>
                    <a:pt x="19201512" y="0"/>
                  </a:lnTo>
                  <a:lnTo>
                    <a:pt x="19201512" y="9083421"/>
                  </a:lnTo>
                  <a:lnTo>
                    <a:pt x="0" y="9083421"/>
                  </a:lnTo>
                  <a:close/>
                </a:path>
              </a:pathLst>
            </a:custGeom>
            <a:blipFill>
              <a:blip r:embed="rId2"/>
              <a:stretch>
                <a:fillRect t="-20478" b="-20477"/>
              </a:stretch>
            </a:blipFill>
          </p:spPr>
        </p:sp>
      </p:grpSp>
      <p:sp>
        <p:nvSpPr>
          <p:cNvPr id="4" name="Freeform 4"/>
          <p:cNvSpPr/>
          <p:nvPr/>
        </p:nvSpPr>
        <p:spPr>
          <a:xfrm>
            <a:off x="11884990" y="1067241"/>
            <a:ext cx="8749772" cy="6972475"/>
          </a:xfrm>
          <a:custGeom>
            <a:avLst/>
            <a:gdLst/>
            <a:ahLst/>
            <a:cxnLst/>
            <a:rect l="l" t="t" r="r" b="b"/>
            <a:pathLst>
              <a:path w="8749772" h="6972475">
                <a:moveTo>
                  <a:pt x="0" y="0"/>
                </a:moveTo>
                <a:lnTo>
                  <a:pt x="8749772" y="0"/>
                </a:lnTo>
                <a:lnTo>
                  <a:pt x="8749772" y="6972475"/>
                </a:lnTo>
                <a:lnTo>
                  <a:pt x="0" y="697247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737836" y="5580461"/>
            <a:ext cx="18714999" cy="5850456"/>
          </a:xfrm>
          <a:custGeom>
            <a:avLst/>
            <a:gdLst/>
            <a:ahLst/>
            <a:cxnLst/>
            <a:rect l="l" t="t" r="r" b="b"/>
            <a:pathLst>
              <a:path w="18714999" h="5850456">
                <a:moveTo>
                  <a:pt x="0" y="0"/>
                </a:moveTo>
                <a:lnTo>
                  <a:pt x="18714999" y="0"/>
                </a:lnTo>
                <a:lnTo>
                  <a:pt x="18714999" y="5850456"/>
                </a:lnTo>
                <a:lnTo>
                  <a:pt x="0" y="58504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4143360" y="5705589"/>
            <a:ext cx="13938985" cy="5725328"/>
          </a:xfrm>
          <a:custGeom>
            <a:avLst/>
            <a:gdLst/>
            <a:ahLst/>
            <a:cxnLst/>
            <a:rect l="l" t="t" r="r" b="b"/>
            <a:pathLst>
              <a:path w="13938985" h="5725328">
                <a:moveTo>
                  <a:pt x="0" y="0"/>
                </a:moveTo>
                <a:lnTo>
                  <a:pt x="13938985" y="0"/>
                </a:lnTo>
                <a:lnTo>
                  <a:pt x="13938985" y="5725328"/>
                </a:lnTo>
                <a:lnTo>
                  <a:pt x="0" y="572532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Freeform 7"/>
          <p:cNvSpPr/>
          <p:nvPr/>
        </p:nvSpPr>
        <p:spPr>
          <a:xfrm rot="5422646">
            <a:off x="2612006" y="8652125"/>
            <a:ext cx="667448" cy="1892248"/>
          </a:xfrm>
          <a:custGeom>
            <a:avLst/>
            <a:gdLst/>
            <a:ahLst/>
            <a:cxnLst/>
            <a:rect l="l" t="t" r="r" b="b"/>
            <a:pathLst>
              <a:path w="667448" h="1892248">
                <a:moveTo>
                  <a:pt x="0" y="0"/>
                </a:moveTo>
                <a:lnTo>
                  <a:pt x="667448" y="0"/>
                </a:lnTo>
                <a:lnTo>
                  <a:pt x="667448" y="1892248"/>
                </a:lnTo>
                <a:lnTo>
                  <a:pt x="0" y="1892248"/>
                </a:lnTo>
                <a:lnTo>
                  <a:pt x="0" y="0"/>
                </a:lnTo>
                <a:close/>
              </a:path>
            </a:pathLst>
          </a:custGeom>
          <a:blipFill>
            <a:blip r:embed="rId9">
              <a:extLst>
                <a:ext uri="{96DAC541-7B7A-43D3-8B79-37D633B846F1}">
                  <asvg:svgBlip xmlns:asvg="http://schemas.microsoft.com/office/drawing/2016/SVG/main" r:embed="rId10"/>
                </a:ext>
              </a:extLst>
            </a:blip>
            <a:stretch>
              <a:fillRect l="-575" r="-575"/>
            </a:stretch>
          </a:blipFill>
        </p:spPr>
      </p:sp>
      <p:sp>
        <p:nvSpPr>
          <p:cNvPr id="8" name="TextBox 8"/>
          <p:cNvSpPr txBox="1"/>
          <p:nvPr/>
        </p:nvSpPr>
        <p:spPr>
          <a:xfrm>
            <a:off x="550669" y="1679480"/>
            <a:ext cx="8593331" cy="1715668"/>
          </a:xfrm>
          <a:prstGeom prst="rect">
            <a:avLst/>
          </a:prstGeom>
        </p:spPr>
        <p:txBody>
          <a:bodyPr lIns="0" tIns="0" rIns="0" bIns="0" rtlCol="0" anchor="t">
            <a:spAutoFit/>
          </a:bodyPr>
          <a:lstStyle/>
          <a:p>
            <a:pPr algn="l">
              <a:lnSpc>
                <a:spcPts val="13671"/>
              </a:lnSpc>
            </a:pPr>
            <a:r>
              <a:rPr lang="en-US" sz="11026">
                <a:solidFill>
                  <a:srgbClr val="FFFFFF"/>
                </a:solidFill>
                <a:latin typeface="Racing Sans One"/>
                <a:ea typeface="Racing Sans One"/>
                <a:cs typeface="Racing Sans One"/>
                <a:sym typeface="Racing Sans One"/>
              </a:rPr>
              <a:t>Lời cảm ơn</a:t>
            </a:r>
          </a:p>
        </p:txBody>
      </p:sp>
      <p:sp>
        <p:nvSpPr>
          <p:cNvPr id="9" name="TextBox 9"/>
          <p:cNvSpPr txBox="1"/>
          <p:nvPr/>
        </p:nvSpPr>
        <p:spPr>
          <a:xfrm>
            <a:off x="5605455" y="6023775"/>
            <a:ext cx="12003485" cy="4263225"/>
          </a:xfrm>
          <a:prstGeom prst="rect">
            <a:avLst/>
          </a:prstGeom>
        </p:spPr>
        <p:txBody>
          <a:bodyPr lIns="0" tIns="0" rIns="0" bIns="0" rtlCol="0" anchor="t">
            <a:spAutoFit/>
          </a:bodyPr>
          <a:lstStyle/>
          <a:p>
            <a:pPr marL="731899" lvl="1" indent="-365950" algn="l">
              <a:lnSpc>
                <a:spcPts val="4742"/>
              </a:lnSpc>
              <a:buFont typeface="Arial"/>
              <a:buChar char="•"/>
            </a:pPr>
            <a:r>
              <a:rPr lang="en-US" sz="3389">
                <a:solidFill>
                  <a:srgbClr val="000000"/>
                </a:solidFill>
                <a:latin typeface="Poppins"/>
                <a:ea typeface="Poppins"/>
                <a:cs typeface="Poppins"/>
                <a:sym typeface="Poppins"/>
              </a:rPr>
              <a:t>Em xin gửi lời cảm ơn chân thành đến thầy cô và nhà trường đã tạo điều kiện cho em thực hiện đồ án </a:t>
            </a:r>
          </a:p>
          <a:p>
            <a:pPr marL="731899" lvl="1" indent="-365950" algn="l">
              <a:lnSpc>
                <a:spcPts val="4742"/>
              </a:lnSpc>
              <a:buFont typeface="Arial"/>
              <a:buChar char="•"/>
            </a:pPr>
            <a:r>
              <a:rPr lang="en-US" sz="3389">
                <a:solidFill>
                  <a:srgbClr val="000000"/>
                </a:solidFill>
                <a:latin typeface="Poppins"/>
                <a:ea typeface="Poppins"/>
                <a:cs typeface="Poppins"/>
                <a:sym typeface="Poppins"/>
              </a:rPr>
              <a:t> Em xin gửi lời cảm ơn đến thầy Nguyễn Hoàng Duy Thiện đã hỗ em trong quá trình hoàn thành dự án</a:t>
            </a:r>
          </a:p>
          <a:p>
            <a:pPr marL="731899" lvl="1" indent="-365950" algn="l">
              <a:lnSpc>
                <a:spcPts val="4742"/>
              </a:lnSpc>
              <a:buFont typeface="Arial"/>
              <a:buChar char="•"/>
            </a:pPr>
            <a:r>
              <a:rPr lang="en-US" sz="3389">
                <a:solidFill>
                  <a:srgbClr val="000000"/>
                </a:solidFill>
                <a:latin typeface="Poppins"/>
                <a:ea typeface="Poppins"/>
                <a:cs typeface="Poppins"/>
                <a:sym typeface="Poppins"/>
              </a:rPr>
              <a:t>Em hy vọng nhận được những ý kiến đóng góp của thầy cô để em  cải thiện và phát triển dự án tốt hơn.</a:t>
            </a:r>
          </a:p>
          <a:p>
            <a:pPr algn="l">
              <a:lnSpc>
                <a:spcPts val="5165"/>
              </a:lnSpc>
            </a:pPr>
            <a:endParaRPr lang="en-US" sz="3389">
              <a:solidFill>
                <a:srgbClr val="000000"/>
              </a:solidFill>
              <a:latin typeface="Poppins"/>
              <a:ea typeface="Poppins"/>
              <a:cs typeface="Poppins"/>
              <a:sym typeface="Poppins"/>
            </a:endParaRPr>
          </a:p>
        </p:txBody>
      </p:sp>
      <p:sp>
        <p:nvSpPr>
          <p:cNvPr id="10" name="Freeform 10"/>
          <p:cNvSpPr/>
          <p:nvPr/>
        </p:nvSpPr>
        <p:spPr>
          <a:xfrm>
            <a:off x="334187" y="9481141"/>
            <a:ext cx="1415591" cy="234216"/>
          </a:xfrm>
          <a:custGeom>
            <a:avLst/>
            <a:gdLst/>
            <a:ahLst/>
            <a:cxnLst/>
            <a:rect l="l" t="t" r="r" b="b"/>
            <a:pathLst>
              <a:path w="1415591" h="234216">
                <a:moveTo>
                  <a:pt x="0" y="0"/>
                </a:moveTo>
                <a:lnTo>
                  <a:pt x="1415591" y="0"/>
                </a:lnTo>
                <a:lnTo>
                  <a:pt x="1415591" y="234216"/>
                </a:lnTo>
                <a:lnTo>
                  <a:pt x="0" y="234216"/>
                </a:lnTo>
                <a:lnTo>
                  <a:pt x="0" y="0"/>
                </a:lnTo>
                <a:close/>
              </a:path>
            </a:pathLst>
          </a:custGeom>
          <a:blipFill>
            <a:blip r:embed="rId11">
              <a:extLst>
                <a:ext uri="{96DAC541-7B7A-43D3-8B79-37D633B846F1}">
                  <asvg:svgBlip xmlns:asvg="http://schemas.microsoft.com/office/drawing/2016/SVG/main" r:embed="rId12"/>
                </a:ext>
              </a:extLst>
            </a:blip>
            <a:stretch>
              <a:fillRect t="-1940" b="-1940"/>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301562" y="-204380"/>
            <a:ext cx="10527760" cy="10287000"/>
            <a:chOff x="0" y="0"/>
            <a:chExt cx="623867" cy="609600"/>
          </a:xfrm>
        </p:grpSpPr>
        <p:sp>
          <p:nvSpPr>
            <p:cNvPr id="3" name="Freeform 3"/>
            <p:cNvSpPr/>
            <p:nvPr/>
          </p:nvSpPr>
          <p:spPr>
            <a:xfrm>
              <a:off x="0" y="0"/>
              <a:ext cx="623867" cy="609600"/>
            </a:xfrm>
            <a:custGeom>
              <a:avLst/>
              <a:gdLst/>
              <a:ahLst/>
              <a:cxnLst/>
              <a:rect l="l" t="t" r="r" b="b"/>
              <a:pathLst>
                <a:path w="623867" h="609600">
                  <a:moveTo>
                    <a:pt x="420667" y="0"/>
                  </a:moveTo>
                  <a:lnTo>
                    <a:pt x="0" y="0"/>
                  </a:lnTo>
                  <a:lnTo>
                    <a:pt x="203200" y="609600"/>
                  </a:lnTo>
                  <a:lnTo>
                    <a:pt x="623867" y="609600"/>
                  </a:lnTo>
                  <a:lnTo>
                    <a:pt x="420667" y="0"/>
                  </a:lnTo>
                  <a:close/>
                </a:path>
              </a:pathLst>
            </a:custGeom>
            <a:blipFill>
              <a:blip r:embed="rId2"/>
              <a:stretch>
                <a:fillRect t="-1055" b="-52407"/>
              </a:stretch>
            </a:blipFill>
          </p:spPr>
        </p:sp>
      </p:grpSp>
      <p:sp>
        <p:nvSpPr>
          <p:cNvPr id="4" name="Freeform 4"/>
          <p:cNvSpPr/>
          <p:nvPr/>
        </p:nvSpPr>
        <p:spPr>
          <a:xfrm rot="5422646">
            <a:off x="15583409" y="7972227"/>
            <a:ext cx="667448" cy="1892248"/>
          </a:xfrm>
          <a:custGeom>
            <a:avLst/>
            <a:gdLst/>
            <a:ahLst/>
            <a:cxnLst/>
            <a:rect l="l" t="t" r="r" b="b"/>
            <a:pathLst>
              <a:path w="667448" h="1892248">
                <a:moveTo>
                  <a:pt x="0" y="0"/>
                </a:moveTo>
                <a:lnTo>
                  <a:pt x="667447" y="0"/>
                </a:lnTo>
                <a:lnTo>
                  <a:pt x="667447" y="1892248"/>
                </a:lnTo>
                <a:lnTo>
                  <a:pt x="0" y="189224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TextBox 5"/>
          <p:cNvSpPr txBox="1"/>
          <p:nvPr/>
        </p:nvSpPr>
        <p:spPr>
          <a:xfrm>
            <a:off x="6841504" y="1271875"/>
            <a:ext cx="11099061" cy="6619875"/>
          </a:xfrm>
          <a:prstGeom prst="rect">
            <a:avLst/>
          </a:prstGeom>
        </p:spPr>
        <p:txBody>
          <a:bodyPr lIns="0" tIns="0" rIns="0" bIns="0" rtlCol="0" anchor="t">
            <a:spAutoFit/>
          </a:bodyPr>
          <a:lstStyle/>
          <a:p>
            <a:pPr algn="r">
              <a:lnSpc>
                <a:spcPts val="10500"/>
              </a:lnSpc>
            </a:pPr>
            <a:r>
              <a:rPr lang="en-US" sz="7500">
                <a:solidFill>
                  <a:srgbClr val="FFFFFF"/>
                </a:solidFill>
                <a:latin typeface="Racing Sans One"/>
                <a:ea typeface="Racing Sans One"/>
                <a:cs typeface="Racing Sans One"/>
                <a:sym typeface="Racing Sans One"/>
              </a:rPr>
              <a:t>SINH VIỆN THỰC HIỆN</a:t>
            </a:r>
          </a:p>
          <a:p>
            <a:pPr algn="r">
              <a:lnSpc>
                <a:spcPts val="10500"/>
              </a:lnSpc>
            </a:pPr>
            <a:endParaRPr lang="en-US" sz="7500">
              <a:solidFill>
                <a:srgbClr val="FFFFFF"/>
              </a:solidFill>
              <a:latin typeface="Racing Sans One"/>
              <a:ea typeface="Racing Sans One"/>
              <a:cs typeface="Racing Sans One"/>
              <a:sym typeface="Racing Sans One"/>
            </a:endParaRPr>
          </a:p>
          <a:p>
            <a:pPr algn="r">
              <a:lnSpc>
                <a:spcPts val="10500"/>
              </a:lnSpc>
            </a:pPr>
            <a:r>
              <a:rPr lang="en-US" sz="7500">
                <a:solidFill>
                  <a:srgbClr val="FFFFFF"/>
                </a:solidFill>
                <a:latin typeface="Racing Sans One"/>
                <a:ea typeface="Racing Sans One"/>
                <a:cs typeface="Racing Sans One"/>
                <a:sym typeface="Racing Sans One"/>
              </a:rPr>
              <a:t>MAI HỒNG LỢI        </a:t>
            </a:r>
          </a:p>
          <a:p>
            <a:pPr algn="r">
              <a:lnSpc>
                <a:spcPts val="10500"/>
              </a:lnSpc>
            </a:pPr>
            <a:r>
              <a:rPr lang="en-US" sz="7500">
                <a:solidFill>
                  <a:srgbClr val="FFFFFF"/>
                </a:solidFill>
                <a:latin typeface="Racing Sans One"/>
                <a:ea typeface="Racing Sans One"/>
                <a:cs typeface="Racing Sans One"/>
                <a:sym typeface="Racing Sans One"/>
              </a:rPr>
              <a:t>   MSSV :110122106 </a:t>
            </a:r>
          </a:p>
          <a:p>
            <a:pPr algn="r">
              <a:lnSpc>
                <a:spcPts val="10500"/>
              </a:lnSpc>
            </a:pPr>
            <a:r>
              <a:rPr lang="en-US" sz="7500">
                <a:solidFill>
                  <a:srgbClr val="FFFFFF"/>
                </a:solidFill>
                <a:latin typeface="Racing Sans One"/>
                <a:ea typeface="Racing Sans One"/>
                <a:cs typeface="Racing Sans One"/>
                <a:sym typeface="Racing Sans One"/>
              </a:rPr>
              <a:t>LỚP :DA22TTD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168535" y="-207018"/>
            <a:ext cx="12269775" cy="2099986"/>
            <a:chOff x="0" y="0"/>
            <a:chExt cx="1903868" cy="325849"/>
          </a:xfrm>
        </p:grpSpPr>
        <p:sp>
          <p:nvSpPr>
            <p:cNvPr id="3" name="Freeform 3"/>
            <p:cNvSpPr/>
            <p:nvPr/>
          </p:nvSpPr>
          <p:spPr>
            <a:xfrm>
              <a:off x="0" y="0"/>
              <a:ext cx="1903868" cy="325849"/>
            </a:xfrm>
            <a:custGeom>
              <a:avLst/>
              <a:gdLst/>
              <a:ahLst/>
              <a:cxnLst/>
              <a:rect l="l" t="t" r="r" b="b"/>
              <a:pathLst>
                <a:path w="1903868" h="325849">
                  <a:moveTo>
                    <a:pt x="1700668" y="0"/>
                  </a:moveTo>
                  <a:lnTo>
                    <a:pt x="0" y="0"/>
                  </a:lnTo>
                  <a:lnTo>
                    <a:pt x="203200" y="325849"/>
                  </a:lnTo>
                  <a:lnTo>
                    <a:pt x="1903868" y="325849"/>
                  </a:lnTo>
                  <a:lnTo>
                    <a:pt x="1700668" y="0"/>
                  </a:lnTo>
                  <a:close/>
                </a:path>
              </a:pathLst>
            </a:custGeom>
            <a:solidFill>
              <a:srgbClr val="FFBD59"/>
            </a:solidFill>
          </p:spPr>
        </p:sp>
        <p:sp>
          <p:nvSpPr>
            <p:cNvPr id="4" name="TextBox 4"/>
            <p:cNvSpPr txBox="1"/>
            <p:nvPr/>
          </p:nvSpPr>
          <p:spPr>
            <a:xfrm>
              <a:off x="101600" y="-38100"/>
              <a:ext cx="1700668" cy="363949"/>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rot="5422646">
            <a:off x="16571869" y="8499725"/>
            <a:ext cx="667448" cy="1892248"/>
          </a:xfrm>
          <a:custGeom>
            <a:avLst/>
            <a:gdLst/>
            <a:ahLst/>
            <a:cxnLst/>
            <a:rect l="l" t="t" r="r" b="b"/>
            <a:pathLst>
              <a:path w="667448" h="1892248">
                <a:moveTo>
                  <a:pt x="0" y="0"/>
                </a:moveTo>
                <a:lnTo>
                  <a:pt x="667448" y="0"/>
                </a:lnTo>
                <a:lnTo>
                  <a:pt x="667448" y="1892248"/>
                </a:lnTo>
                <a:lnTo>
                  <a:pt x="0" y="18922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dirty="0"/>
          </a:p>
        </p:txBody>
      </p:sp>
      <p:sp>
        <p:nvSpPr>
          <p:cNvPr id="6" name="TextBox 6"/>
          <p:cNvSpPr txBox="1"/>
          <p:nvPr/>
        </p:nvSpPr>
        <p:spPr>
          <a:xfrm>
            <a:off x="1808230" y="2602885"/>
            <a:ext cx="3496330" cy="67963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MỞ ĐẦU </a:t>
            </a:r>
          </a:p>
        </p:txBody>
      </p:sp>
      <p:sp>
        <p:nvSpPr>
          <p:cNvPr id="7" name="TextBox 7"/>
          <p:cNvSpPr txBox="1"/>
          <p:nvPr/>
        </p:nvSpPr>
        <p:spPr>
          <a:xfrm>
            <a:off x="1808230" y="4618661"/>
            <a:ext cx="5586470" cy="67963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CHƯƠNG 1 : TỔNG QUAN </a:t>
            </a:r>
          </a:p>
        </p:txBody>
      </p:sp>
      <p:sp>
        <p:nvSpPr>
          <p:cNvPr id="8" name="TextBox 8"/>
          <p:cNvSpPr txBox="1"/>
          <p:nvPr/>
        </p:nvSpPr>
        <p:spPr>
          <a:xfrm>
            <a:off x="465931" y="498695"/>
            <a:ext cx="8678069" cy="1285875"/>
          </a:xfrm>
          <a:prstGeom prst="rect">
            <a:avLst/>
          </a:prstGeom>
        </p:spPr>
        <p:txBody>
          <a:bodyPr lIns="0" tIns="0" rIns="0" bIns="0" rtlCol="0" anchor="t">
            <a:spAutoFit/>
          </a:bodyPr>
          <a:lstStyle/>
          <a:p>
            <a:pPr algn="l">
              <a:lnSpc>
                <a:spcPts val="10500"/>
              </a:lnSpc>
            </a:pPr>
            <a:r>
              <a:rPr lang="en-US" sz="7500">
                <a:solidFill>
                  <a:srgbClr val="000000"/>
                </a:solidFill>
                <a:latin typeface="Racing Sans One"/>
                <a:ea typeface="Racing Sans One"/>
                <a:cs typeface="Racing Sans One"/>
                <a:sym typeface="Racing Sans One"/>
              </a:rPr>
              <a:t>NỘI DUNG BÁO CÁO</a:t>
            </a:r>
          </a:p>
        </p:txBody>
      </p:sp>
      <p:sp>
        <p:nvSpPr>
          <p:cNvPr id="9" name="TextBox 9"/>
          <p:cNvSpPr txBox="1"/>
          <p:nvPr/>
        </p:nvSpPr>
        <p:spPr>
          <a:xfrm>
            <a:off x="1584849" y="7045306"/>
            <a:ext cx="8498054" cy="138448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CHƯƠNG 2 : NGHIÊN CỨU LÝ THUYẾT </a:t>
            </a:r>
          </a:p>
          <a:p>
            <a:pPr algn="l">
              <a:lnSpc>
                <a:spcPts val="5589"/>
              </a:lnSpc>
            </a:pPr>
            <a:endParaRPr lang="en-US" sz="3992">
              <a:solidFill>
                <a:srgbClr val="FFBD59"/>
              </a:solidFill>
              <a:latin typeface="Racing Sans One"/>
              <a:ea typeface="Racing Sans One"/>
              <a:cs typeface="Racing Sans One"/>
              <a:sym typeface="Racing Sans One"/>
            </a:endParaRPr>
          </a:p>
        </p:txBody>
      </p:sp>
      <p:sp>
        <p:nvSpPr>
          <p:cNvPr id="10" name="TextBox 10"/>
          <p:cNvSpPr txBox="1"/>
          <p:nvPr/>
        </p:nvSpPr>
        <p:spPr>
          <a:xfrm>
            <a:off x="11200109" y="2368897"/>
            <a:ext cx="6653786" cy="208933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CHƯƠNG 3 : HIỆN THỰC HÓA NGHIÊN CỨU </a:t>
            </a:r>
          </a:p>
          <a:p>
            <a:pPr algn="l">
              <a:lnSpc>
                <a:spcPts val="5589"/>
              </a:lnSpc>
            </a:pPr>
            <a:endParaRPr lang="en-US" sz="3992">
              <a:solidFill>
                <a:srgbClr val="FFBD59"/>
              </a:solidFill>
              <a:latin typeface="Racing Sans One"/>
              <a:ea typeface="Racing Sans One"/>
              <a:cs typeface="Racing Sans One"/>
              <a:sym typeface="Racing Sans One"/>
            </a:endParaRPr>
          </a:p>
        </p:txBody>
      </p:sp>
      <p:sp>
        <p:nvSpPr>
          <p:cNvPr id="11" name="TextBox 11"/>
          <p:cNvSpPr txBox="1"/>
          <p:nvPr/>
        </p:nvSpPr>
        <p:spPr>
          <a:xfrm>
            <a:off x="11200109" y="4696569"/>
            <a:ext cx="6653786" cy="1384487"/>
          </a:xfrm>
          <a:prstGeom prst="rect">
            <a:avLst/>
          </a:prstGeom>
        </p:spPr>
        <p:txBody>
          <a:bodyPr lIns="0" tIns="0" rIns="0" bIns="0" rtlCol="0" anchor="t">
            <a:spAutoFit/>
          </a:bodyPr>
          <a:lstStyle/>
          <a:p>
            <a:pPr algn="l">
              <a:lnSpc>
                <a:spcPts val="5589"/>
              </a:lnSpc>
            </a:pPr>
            <a:r>
              <a:rPr lang="en-US" sz="3992">
                <a:solidFill>
                  <a:srgbClr val="FFBD59"/>
                </a:solidFill>
                <a:latin typeface="Racing Sans One"/>
                <a:ea typeface="Racing Sans One"/>
                <a:cs typeface="Racing Sans One"/>
                <a:sym typeface="Racing Sans One"/>
              </a:rPr>
              <a:t>CHƯƠNG 4. KẾT QUẢ NGHIÊN CỨU.. 30</a:t>
            </a:r>
          </a:p>
        </p:txBody>
      </p:sp>
      <p:grpSp>
        <p:nvGrpSpPr>
          <p:cNvPr id="12" name="Group 12"/>
          <p:cNvGrpSpPr/>
          <p:nvPr/>
        </p:nvGrpSpPr>
        <p:grpSpPr>
          <a:xfrm>
            <a:off x="0" y="2445097"/>
            <a:ext cx="1071414" cy="1071414"/>
            <a:chOff x="0" y="0"/>
            <a:chExt cx="899876" cy="899876"/>
          </a:xfrm>
        </p:grpSpPr>
        <p:sp>
          <p:nvSpPr>
            <p:cNvPr id="13" name="Freeform 13"/>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FFFF"/>
            </a:solidFill>
          </p:spPr>
        </p:sp>
      </p:grpSp>
      <p:sp>
        <p:nvSpPr>
          <p:cNvPr id="14" name="TextBox 14"/>
          <p:cNvSpPr txBox="1"/>
          <p:nvPr/>
        </p:nvSpPr>
        <p:spPr>
          <a:xfrm>
            <a:off x="312326" y="2690318"/>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01</a:t>
            </a:r>
          </a:p>
        </p:txBody>
      </p:sp>
      <p:grpSp>
        <p:nvGrpSpPr>
          <p:cNvPr id="15" name="Group 15"/>
          <p:cNvGrpSpPr/>
          <p:nvPr/>
        </p:nvGrpSpPr>
        <p:grpSpPr>
          <a:xfrm>
            <a:off x="54377" y="4488061"/>
            <a:ext cx="1017037" cy="1017037"/>
            <a:chOff x="0" y="0"/>
            <a:chExt cx="899876" cy="899876"/>
          </a:xfrm>
        </p:grpSpPr>
        <p:sp>
          <p:nvSpPr>
            <p:cNvPr id="16" name="Freeform 16"/>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BD59"/>
            </a:solidFill>
          </p:spPr>
        </p:sp>
      </p:grpSp>
      <p:sp>
        <p:nvSpPr>
          <p:cNvPr id="17" name="TextBox 17"/>
          <p:cNvSpPr txBox="1"/>
          <p:nvPr/>
        </p:nvSpPr>
        <p:spPr>
          <a:xfrm>
            <a:off x="339514" y="4706094"/>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02</a:t>
            </a:r>
          </a:p>
        </p:txBody>
      </p:sp>
      <p:grpSp>
        <p:nvGrpSpPr>
          <p:cNvPr id="18" name="Group 18"/>
          <p:cNvGrpSpPr/>
          <p:nvPr/>
        </p:nvGrpSpPr>
        <p:grpSpPr>
          <a:xfrm>
            <a:off x="116688" y="7076722"/>
            <a:ext cx="954726" cy="954726"/>
            <a:chOff x="0" y="0"/>
            <a:chExt cx="899876" cy="899876"/>
          </a:xfrm>
        </p:grpSpPr>
        <p:sp>
          <p:nvSpPr>
            <p:cNvPr id="19" name="Freeform 19"/>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E3B9"/>
            </a:solidFill>
          </p:spPr>
        </p:sp>
      </p:grpSp>
      <p:sp>
        <p:nvSpPr>
          <p:cNvPr id="20" name="TextBox 20"/>
          <p:cNvSpPr txBox="1"/>
          <p:nvPr/>
        </p:nvSpPr>
        <p:spPr>
          <a:xfrm>
            <a:off x="370670" y="7263600"/>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03</a:t>
            </a:r>
          </a:p>
        </p:txBody>
      </p:sp>
      <p:grpSp>
        <p:nvGrpSpPr>
          <p:cNvPr id="21" name="Group 21"/>
          <p:cNvGrpSpPr/>
          <p:nvPr/>
        </p:nvGrpSpPr>
        <p:grpSpPr>
          <a:xfrm>
            <a:off x="9797766" y="2472285"/>
            <a:ext cx="1017037" cy="1017037"/>
            <a:chOff x="0" y="0"/>
            <a:chExt cx="899876" cy="899876"/>
          </a:xfrm>
        </p:grpSpPr>
        <p:sp>
          <p:nvSpPr>
            <p:cNvPr id="22" name="Freeform 22"/>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BD59"/>
            </a:solidFill>
          </p:spPr>
        </p:sp>
      </p:grpSp>
      <p:sp>
        <p:nvSpPr>
          <p:cNvPr id="23" name="TextBox 23"/>
          <p:cNvSpPr txBox="1"/>
          <p:nvPr/>
        </p:nvSpPr>
        <p:spPr>
          <a:xfrm>
            <a:off x="10082904" y="2690318"/>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04</a:t>
            </a:r>
          </a:p>
        </p:txBody>
      </p:sp>
      <p:grpSp>
        <p:nvGrpSpPr>
          <p:cNvPr id="24" name="Group 24"/>
          <p:cNvGrpSpPr/>
          <p:nvPr/>
        </p:nvGrpSpPr>
        <p:grpSpPr>
          <a:xfrm>
            <a:off x="9828922" y="4550371"/>
            <a:ext cx="954726" cy="954726"/>
            <a:chOff x="0" y="0"/>
            <a:chExt cx="899876" cy="899876"/>
          </a:xfrm>
        </p:grpSpPr>
        <p:sp>
          <p:nvSpPr>
            <p:cNvPr id="25" name="Freeform 25"/>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E3B9"/>
            </a:solidFill>
          </p:spPr>
        </p:sp>
      </p:grpSp>
      <p:sp>
        <p:nvSpPr>
          <p:cNvPr id="26" name="TextBox 26"/>
          <p:cNvSpPr txBox="1"/>
          <p:nvPr/>
        </p:nvSpPr>
        <p:spPr>
          <a:xfrm>
            <a:off x="10101240" y="4784001"/>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05</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567721" y="0"/>
            <a:ext cx="5896635" cy="10287000"/>
            <a:chOff x="0" y="0"/>
            <a:chExt cx="10164915" cy="17733246"/>
          </a:xfrm>
        </p:grpSpPr>
        <p:sp>
          <p:nvSpPr>
            <p:cNvPr id="3" name="Freeform 3"/>
            <p:cNvSpPr/>
            <p:nvPr/>
          </p:nvSpPr>
          <p:spPr>
            <a:xfrm>
              <a:off x="0" y="0"/>
              <a:ext cx="10164899" cy="17733246"/>
            </a:xfrm>
            <a:custGeom>
              <a:avLst/>
              <a:gdLst/>
              <a:ahLst/>
              <a:cxnLst/>
              <a:rect l="l" t="t" r="r" b="b"/>
              <a:pathLst>
                <a:path w="10164899" h="17733246">
                  <a:moveTo>
                    <a:pt x="7216580" y="0"/>
                  </a:moveTo>
                  <a:lnTo>
                    <a:pt x="0" y="0"/>
                  </a:lnTo>
                  <a:lnTo>
                    <a:pt x="2948318" y="17733246"/>
                  </a:lnTo>
                  <a:lnTo>
                    <a:pt x="10164899" y="17733246"/>
                  </a:lnTo>
                  <a:lnTo>
                    <a:pt x="7216580" y="0"/>
                  </a:lnTo>
                  <a:close/>
                </a:path>
              </a:pathLst>
            </a:custGeom>
            <a:blipFill>
              <a:blip r:embed="rId2"/>
              <a:stretch>
                <a:fillRect l="-8151" r="-8151"/>
              </a:stretch>
            </a:blipFill>
          </p:spPr>
        </p:sp>
      </p:grpSp>
      <p:sp>
        <p:nvSpPr>
          <p:cNvPr id="4" name="Freeform 4"/>
          <p:cNvSpPr/>
          <p:nvPr/>
        </p:nvSpPr>
        <p:spPr>
          <a:xfrm rot="5422646">
            <a:off x="16398480" y="8468955"/>
            <a:ext cx="763440" cy="2164391"/>
          </a:xfrm>
          <a:custGeom>
            <a:avLst/>
            <a:gdLst/>
            <a:ahLst/>
            <a:cxnLst/>
            <a:rect l="l" t="t" r="r" b="b"/>
            <a:pathLst>
              <a:path w="763440" h="2164391">
                <a:moveTo>
                  <a:pt x="0" y="0"/>
                </a:moveTo>
                <a:lnTo>
                  <a:pt x="763441" y="0"/>
                </a:lnTo>
                <a:lnTo>
                  <a:pt x="763441" y="2164391"/>
                </a:lnTo>
                <a:lnTo>
                  <a:pt x="0" y="2164391"/>
                </a:lnTo>
                <a:lnTo>
                  <a:pt x="0" y="0"/>
                </a:lnTo>
                <a:close/>
              </a:path>
            </a:pathLst>
          </a:custGeom>
          <a:blipFill>
            <a:blip r:embed="rId3">
              <a:extLst>
                <a:ext uri="{96DAC541-7B7A-43D3-8B79-37D633B846F1}">
                  <asvg:svgBlip xmlns:asvg="http://schemas.microsoft.com/office/drawing/2016/SVG/main" r:embed="rId4"/>
                </a:ext>
              </a:extLst>
            </a:blip>
            <a:stretch>
              <a:fillRect l="-575" r="-575"/>
            </a:stretch>
          </a:blipFill>
        </p:spPr>
      </p:sp>
      <p:sp>
        <p:nvSpPr>
          <p:cNvPr id="5" name="TextBox 5"/>
          <p:cNvSpPr txBox="1"/>
          <p:nvPr/>
        </p:nvSpPr>
        <p:spPr>
          <a:xfrm>
            <a:off x="10890480" y="314325"/>
            <a:ext cx="3613235" cy="1285875"/>
          </a:xfrm>
          <a:prstGeom prst="rect">
            <a:avLst/>
          </a:prstGeom>
        </p:spPr>
        <p:txBody>
          <a:bodyPr lIns="0" tIns="0" rIns="0" bIns="0" rtlCol="0" anchor="t">
            <a:spAutoFit/>
          </a:bodyPr>
          <a:lstStyle/>
          <a:p>
            <a:pPr algn="r">
              <a:lnSpc>
                <a:spcPts val="10500"/>
              </a:lnSpc>
            </a:pPr>
            <a:r>
              <a:rPr lang="en-US" sz="7500">
                <a:solidFill>
                  <a:srgbClr val="FFFFFF"/>
                </a:solidFill>
                <a:latin typeface="Racing Sans One"/>
                <a:ea typeface="Racing Sans One"/>
                <a:cs typeface="Racing Sans One"/>
                <a:sym typeface="Racing Sans One"/>
              </a:rPr>
              <a:t>Mở đầu</a:t>
            </a:r>
          </a:p>
        </p:txBody>
      </p:sp>
      <p:sp>
        <p:nvSpPr>
          <p:cNvPr id="6" name="TextBox 6"/>
          <p:cNvSpPr txBox="1"/>
          <p:nvPr/>
        </p:nvSpPr>
        <p:spPr>
          <a:xfrm>
            <a:off x="5328914" y="2899775"/>
            <a:ext cx="12666479" cy="6019260"/>
          </a:xfrm>
          <a:prstGeom prst="rect">
            <a:avLst/>
          </a:prstGeom>
        </p:spPr>
        <p:txBody>
          <a:bodyPr lIns="0" tIns="0" rIns="0" bIns="0" rtlCol="0" anchor="t">
            <a:spAutoFit/>
          </a:bodyPr>
          <a:lstStyle/>
          <a:p>
            <a:pPr algn="r">
              <a:lnSpc>
                <a:spcPts val="4754"/>
              </a:lnSpc>
            </a:pPr>
            <a:r>
              <a:rPr lang="en-US" sz="3396">
                <a:solidFill>
                  <a:srgbClr val="FFFFFF"/>
                </a:solidFill>
                <a:latin typeface="Poppins Extra-Light"/>
                <a:ea typeface="Poppins Extra-Light"/>
                <a:cs typeface="Poppins Extra-Light"/>
                <a:sym typeface="Poppins Extra-Light"/>
              </a:rPr>
              <a:t>Trong thời đại công nghệ số hiện nay việc mua sắm trực tuyến đã trở thành xu hướng phổ biến, và ngành ô tô cũng không ngoại lệ. Nhiều khách hàng tìm kiếm và mua xe qua internet, điều này thúc đẩy các doanh nghiệp chuyển hướng sang bán hàng trực tuyến với sự tiện lợi một cách nhanh chóng và khả năng tiếp cận đến khách hàng ngày càng nhiều sự lựa chọn này đặt ra thách thức lớn cho các danh nghiệp ô tô phải chuyển đổi sang bán trực tuyến để áp dụng nhu cầu thị trường và nâng cao trải nghiệm khách hàng để mở rộng phạm vi tiếp cận  một cách hiệu quả hơn.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 y="-1111684"/>
            <a:ext cx="18288000" cy="9016988"/>
            <a:chOff x="0" y="0"/>
            <a:chExt cx="24633561" cy="12469872"/>
          </a:xfrm>
        </p:grpSpPr>
        <p:sp>
          <p:nvSpPr>
            <p:cNvPr id="3" name="Freeform 3"/>
            <p:cNvSpPr/>
            <p:nvPr/>
          </p:nvSpPr>
          <p:spPr>
            <a:xfrm>
              <a:off x="0" y="0"/>
              <a:ext cx="24633555" cy="12469876"/>
            </a:xfrm>
            <a:custGeom>
              <a:avLst/>
              <a:gdLst/>
              <a:ahLst/>
              <a:cxnLst/>
              <a:rect l="l" t="t" r="r" b="b"/>
              <a:pathLst>
                <a:path w="24633555" h="12469876">
                  <a:moveTo>
                    <a:pt x="0" y="0"/>
                  </a:moveTo>
                  <a:lnTo>
                    <a:pt x="24633555" y="0"/>
                  </a:lnTo>
                  <a:lnTo>
                    <a:pt x="24633555" y="12469876"/>
                  </a:lnTo>
                  <a:lnTo>
                    <a:pt x="0" y="12469876"/>
                  </a:lnTo>
                  <a:close/>
                </a:path>
              </a:pathLst>
            </a:custGeom>
            <a:blipFill>
              <a:blip r:embed="rId2"/>
              <a:stretch>
                <a:fillRect t="-23579" b="-23579"/>
              </a:stretch>
            </a:blipFill>
          </p:spPr>
        </p:sp>
      </p:grpSp>
      <p:sp>
        <p:nvSpPr>
          <p:cNvPr id="4" name="Freeform 4"/>
          <p:cNvSpPr/>
          <p:nvPr/>
        </p:nvSpPr>
        <p:spPr>
          <a:xfrm>
            <a:off x="-2" y="5497383"/>
            <a:ext cx="16485095" cy="5486674"/>
          </a:xfrm>
          <a:custGeom>
            <a:avLst/>
            <a:gdLst/>
            <a:ahLst/>
            <a:cxnLst/>
            <a:rect l="l" t="t" r="r" b="b"/>
            <a:pathLst>
              <a:path w="17551299" h="5486674">
                <a:moveTo>
                  <a:pt x="0" y="0"/>
                </a:moveTo>
                <a:lnTo>
                  <a:pt x="17551299" y="0"/>
                </a:lnTo>
                <a:lnTo>
                  <a:pt x="17551299" y="5486674"/>
                </a:lnTo>
                <a:lnTo>
                  <a:pt x="0" y="54866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1" y="4697916"/>
            <a:ext cx="18128515" cy="6177022"/>
          </a:xfrm>
          <a:custGeom>
            <a:avLst/>
            <a:gdLst/>
            <a:ahLst/>
            <a:cxnLst/>
            <a:rect l="l" t="t" r="r" b="b"/>
            <a:pathLst>
              <a:path w="19759650" h="6177022">
                <a:moveTo>
                  <a:pt x="0" y="0"/>
                </a:moveTo>
                <a:lnTo>
                  <a:pt x="19759650" y="0"/>
                </a:lnTo>
                <a:lnTo>
                  <a:pt x="19759650" y="6177022"/>
                </a:lnTo>
                <a:lnTo>
                  <a:pt x="0" y="617702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a:off x="14707289" y="443278"/>
            <a:ext cx="1212875" cy="200676"/>
          </a:xfrm>
          <a:custGeom>
            <a:avLst/>
            <a:gdLst/>
            <a:ahLst/>
            <a:cxnLst/>
            <a:rect l="l" t="t" r="r" b="b"/>
            <a:pathLst>
              <a:path w="1212875" h="200676">
                <a:moveTo>
                  <a:pt x="0" y="0"/>
                </a:moveTo>
                <a:lnTo>
                  <a:pt x="1212875" y="0"/>
                </a:lnTo>
                <a:lnTo>
                  <a:pt x="1212875" y="200676"/>
                </a:lnTo>
                <a:lnTo>
                  <a:pt x="0" y="200676"/>
                </a:lnTo>
                <a:lnTo>
                  <a:pt x="0" y="0"/>
                </a:lnTo>
                <a:close/>
              </a:path>
            </a:pathLst>
          </a:custGeom>
          <a:blipFill>
            <a:blip r:embed="rId7">
              <a:extLst>
                <a:ext uri="{96DAC541-7B7A-43D3-8B79-37D633B846F1}">
                  <asvg:svgBlip xmlns:asvg="http://schemas.microsoft.com/office/drawing/2016/SVG/main" r:embed="rId8"/>
                </a:ext>
              </a:extLst>
            </a:blip>
            <a:stretch>
              <a:fillRect t="-1940" b="-1940"/>
            </a:stretch>
          </a:blipFill>
        </p:spPr>
      </p:sp>
      <p:sp>
        <p:nvSpPr>
          <p:cNvPr id="7" name="Freeform 7"/>
          <p:cNvSpPr/>
          <p:nvPr/>
        </p:nvSpPr>
        <p:spPr>
          <a:xfrm>
            <a:off x="16095639" y="300743"/>
            <a:ext cx="1571530" cy="485746"/>
          </a:xfrm>
          <a:custGeom>
            <a:avLst/>
            <a:gdLst/>
            <a:ahLst/>
            <a:cxnLst/>
            <a:rect l="l" t="t" r="r" b="b"/>
            <a:pathLst>
              <a:path w="1571530" h="485746">
                <a:moveTo>
                  <a:pt x="0" y="0"/>
                </a:moveTo>
                <a:lnTo>
                  <a:pt x="1571529" y="0"/>
                </a:lnTo>
                <a:lnTo>
                  <a:pt x="1571529" y="485746"/>
                </a:lnTo>
                <a:lnTo>
                  <a:pt x="0" y="485746"/>
                </a:lnTo>
                <a:lnTo>
                  <a:pt x="0" y="0"/>
                </a:lnTo>
                <a:close/>
              </a:path>
            </a:pathLst>
          </a:custGeom>
          <a:blipFill>
            <a:blip r:embed="rId9">
              <a:extLst>
                <a:ext uri="{96DAC541-7B7A-43D3-8B79-37D633B846F1}">
                  <asvg:svgBlip xmlns:asvg="http://schemas.microsoft.com/office/drawing/2016/SVG/main" r:embed="rId10"/>
                </a:ext>
              </a:extLst>
            </a:blip>
            <a:stretch>
              <a:fillRect t="-722" b="-722"/>
            </a:stretch>
          </a:blipFill>
        </p:spPr>
      </p:sp>
      <p:sp>
        <p:nvSpPr>
          <p:cNvPr id="8" name="TextBox 8"/>
          <p:cNvSpPr txBox="1"/>
          <p:nvPr/>
        </p:nvSpPr>
        <p:spPr>
          <a:xfrm>
            <a:off x="272506" y="5762052"/>
            <a:ext cx="5260040" cy="2143252"/>
          </a:xfrm>
          <a:prstGeom prst="rect">
            <a:avLst/>
          </a:prstGeom>
        </p:spPr>
        <p:txBody>
          <a:bodyPr lIns="0" tIns="0" rIns="0" bIns="0" rtlCol="0" anchor="t">
            <a:spAutoFit/>
          </a:bodyPr>
          <a:lstStyle/>
          <a:p>
            <a:pPr algn="l">
              <a:lnSpc>
                <a:spcPts val="8474"/>
              </a:lnSpc>
            </a:pPr>
            <a:r>
              <a:rPr lang="en-US" sz="7500" dirty="0">
                <a:solidFill>
                  <a:srgbClr val="000000"/>
                </a:solidFill>
                <a:latin typeface="Racing Sans One"/>
                <a:ea typeface="Racing Sans One"/>
                <a:cs typeface="Racing Sans One"/>
                <a:sym typeface="Racing Sans One"/>
              </a:rPr>
              <a:t>Lý do </a:t>
            </a:r>
            <a:r>
              <a:rPr lang="en-US" sz="7500" dirty="0" err="1">
                <a:solidFill>
                  <a:srgbClr val="000000"/>
                </a:solidFill>
                <a:latin typeface="Racing Sans One"/>
                <a:ea typeface="Racing Sans One"/>
                <a:cs typeface="Racing Sans One"/>
                <a:sym typeface="Racing Sans One"/>
              </a:rPr>
              <a:t>chọn</a:t>
            </a:r>
            <a:r>
              <a:rPr lang="en-US" sz="7500" dirty="0">
                <a:solidFill>
                  <a:srgbClr val="000000"/>
                </a:solidFill>
                <a:latin typeface="Racing Sans One"/>
                <a:ea typeface="Racing Sans One"/>
                <a:cs typeface="Racing Sans One"/>
                <a:sym typeface="Racing Sans One"/>
              </a:rPr>
              <a:t> </a:t>
            </a:r>
            <a:r>
              <a:rPr lang="en-US" sz="7500" dirty="0" err="1">
                <a:solidFill>
                  <a:srgbClr val="000000"/>
                </a:solidFill>
                <a:latin typeface="Racing Sans One"/>
                <a:ea typeface="Racing Sans One"/>
                <a:cs typeface="Racing Sans One"/>
                <a:sym typeface="Racing Sans One"/>
              </a:rPr>
              <a:t>đề</a:t>
            </a:r>
            <a:r>
              <a:rPr lang="en-US" sz="7500" dirty="0">
                <a:solidFill>
                  <a:srgbClr val="000000"/>
                </a:solidFill>
                <a:latin typeface="Racing Sans One"/>
                <a:ea typeface="Racing Sans One"/>
                <a:cs typeface="Racing Sans One"/>
                <a:sym typeface="Racing Sans One"/>
              </a:rPr>
              <a:t> </a:t>
            </a:r>
            <a:r>
              <a:rPr lang="en-US" sz="7500" dirty="0" err="1">
                <a:solidFill>
                  <a:srgbClr val="000000"/>
                </a:solidFill>
                <a:latin typeface="Racing Sans One"/>
                <a:ea typeface="Racing Sans One"/>
                <a:cs typeface="Racing Sans One"/>
                <a:sym typeface="Racing Sans One"/>
              </a:rPr>
              <a:t>tài</a:t>
            </a:r>
            <a:r>
              <a:rPr lang="en-US" sz="7500" dirty="0">
                <a:solidFill>
                  <a:srgbClr val="000000"/>
                </a:solidFill>
                <a:latin typeface="Racing Sans One"/>
                <a:ea typeface="Racing Sans One"/>
                <a:cs typeface="Racing Sans One"/>
                <a:sym typeface="Racing Sans One"/>
              </a:rPr>
              <a:t> </a:t>
            </a:r>
          </a:p>
        </p:txBody>
      </p:sp>
      <p:sp>
        <p:nvSpPr>
          <p:cNvPr id="9" name="TextBox 9"/>
          <p:cNvSpPr txBox="1"/>
          <p:nvPr/>
        </p:nvSpPr>
        <p:spPr>
          <a:xfrm>
            <a:off x="5062956" y="5609652"/>
            <a:ext cx="12005112" cy="4078606"/>
          </a:xfrm>
          <a:prstGeom prst="rect">
            <a:avLst/>
          </a:prstGeom>
        </p:spPr>
        <p:txBody>
          <a:bodyPr lIns="0" tIns="0" rIns="0" bIns="0" rtlCol="0" anchor="t">
            <a:spAutoFit/>
          </a:bodyPr>
          <a:lstStyle/>
          <a:p>
            <a:pPr marL="712462" lvl="1" indent="-356231" algn="l">
              <a:lnSpc>
                <a:spcPts val="4619"/>
              </a:lnSpc>
              <a:buFont typeface="Arial"/>
              <a:buChar char="•"/>
            </a:pPr>
            <a:r>
              <a:rPr lang="en-US" sz="3299">
                <a:solidFill>
                  <a:srgbClr val="000000"/>
                </a:solidFill>
                <a:latin typeface="Poppins Extra-Light"/>
                <a:ea typeface="Poppins Extra-Light"/>
                <a:cs typeface="Poppins Extra-Light"/>
                <a:sym typeface="Poppins Extra-Light"/>
              </a:rPr>
              <a:t>.Nhu cầu mua sắm xe ô tô trực tuyến ngày càng tăng.</a:t>
            </a:r>
          </a:p>
          <a:p>
            <a:pPr marL="712462" lvl="1" indent="-356231" algn="l">
              <a:lnSpc>
                <a:spcPts val="4619"/>
              </a:lnSpc>
              <a:buFont typeface="Arial"/>
              <a:buChar char="•"/>
            </a:pPr>
            <a:r>
              <a:rPr lang="en-US" sz="3299">
                <a:solidFill>
                  <a:srgbClr val="000000"/>
                </a:solidFill>
                <a:latin typeface="Poppins Extra-Light"/>
                <a:ea typeface="Poppins Extra-Light"/>
                <a:cs typeface="Poppins Extra-Light"/>
                <a:sym typeface="Poppins Extra-Light"/>
              </a:rPr>
              <a:t>Thương mại diện tử dangd là xu hướng tất yếu đối với các trang website hiện nay.</a:t>
            </a:r>
          </a:p>
          <a:p>
            <a:pPr marL="712462" lvl="1" indent="-356231" algn="l">
              <a:lnSpc>
                <a:spcPts val="4619"/>
              </a:lnSpc>
              <a:buFont typeface="Arial"/>
              <a:buChar char="•"/>
            </a:pPr>
            <a:r>
              <a:rPr lang="en-US" sz="3299">
                <a:solidFill>
                  <a:srgbClr val="000000"/>
                </a:solidFill>
                <a:latin typeface="Poppins Extra-Light"/>
                <a:ea typeface="Poppins Extra-Light"/>
                <a:cs typeface="Poppins Extra-Light"/>
                <a:sym typeface="Poppins Extra-Light"/>
              </a:rPr>
              <a:t>Thiết kế website là một cách giải pháp tiếp cận khách hàng nhanh và hiệu quả.</a:t>
            </a:r>
          </a:p>
          <a:p>
            <a:pPr marL="712462" lvl="1" indent="-356231" algn="l">
              <a:lnSpc>
                <a:spcPts val="4619"/>
              </a:lnSpc>
              <a:buFont typeface="Arial"/>
              <a:buChar char="•"/>
            </a:pPr>
            <a:r>
              <a:rPr lang="en-US" sz="3299">
                <a:solidFill>
                  <a:srgbClr val="000000"/>
                </a:solidFill>
                <a:latin typeface="Poppins Extra-Light"/>
                <a:ea typeface="Poppins Extra-Light"/>
                <a:cs typeface="Poppins Extra-Light"/>
                <a:sym typeface="Poppins Extra-Light"/>
              </a:rPr>
              <a:t>Tạo một không gian mua sắm trực tuyến thân tiện và tiện lợi cho khách hàng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426692" y="233557"/>
            <a:ext cx="7861308" cy="10053443"/>
            <a:chOff x="0" y="0"/>
            <a:chExt cx="12224991" cy="15633945"/>
          </a:xfrm>
        </p:grpSpPr>
        <p:sp>
          <p:nvSpPr>
            <p:cNvPr id="3" name="Freeform 3"/>
            <p:cNvSpPr/>
            <p:nvPr/>
          </p:nvSpPr>
          <p:spPr>
            <a:xfrm>
              <a:off x="0" y="0"/>
              <a:ext cx="12225017" cy="15633919"/>
            </a:xfrm>
            <a:custGeom>
              <a:avLst/>
              <a:gdLst/>
              <a:ahLst/>
              <a:cxnLst/>
              <a:rect l="l" t="t" r="r" b="b"/>
              <a:pathLst>
                <a:path w="12225017" h="15633919">
                  <a:moveTo>
                    <a:pt x="9168800" y="0"/>
                  </a:moveTo>
                  <a:lnTo>
                    <a:pt x="3056220" y="0"/>
                  </a:lnTo>
                  <a:lnTo>
                    <a:pt x="0" y="7817061"/>
                  </a:lnTo>
                  <a:lnTo>
                    <a:pt x="3056220" y="15633919"/>
                  </a:lnTo>
                  <a:lnTo>
                    <a:pt x="9168800" y="15633919"/>
                  </a:lnTo>
                  <a:lnTo>
                    <a:pt x="12225017" y="7817061"/>
                  </a:lnTo>
                  <a:close/>
                </a:path>
              </a:pathLst>
            </a:custGeom>
            <a:blipFill>
              <a:blip r:embed="rId2"/>
              <a:stretch>
                <a:fillRect t="-8619" b="-8620"/>
              </a:stretch>
            </a:blipFill>
          </p:spPr>
        </p:sp>
      </p:grpSp>
      <p:sp>
        <p:nvSpPr>
          <p:cNvPr id="4" name="Freeform 4"/>
          <p:cNvSpPr/>
          <p:nvPr/>
        </p:nvSpPr>
        <p:spPr>
          <a:xfrm rot="5422646">
            <a:off x="16455905" y="8069695"/>
            <a:ext cx="838507" cy="2377211"/>
          </a:xfrm>
          <a:custGeom>
            <a:avLst/>
            <a:gdLst/>
            <a:ahLst/>
            <a:cxnLst/>
            <a:rect l="l" t="t" r="r" b="b"/>
            <a:pathLst>
              <a:path w="838507" h="2377211">
                <a:moveTo>
                  <a:pt x="0" y="0"/>
                </a:moveTo>
                <a:lnTo>
                  <a:pt x="838507" y="0"/>
                </a:lnTo>
                <a:lnTo>
                  <a:pt x="838507" y="2377210"/>
                </a:lnTo>
                <a:lnTo>
                  <a:pt x="0" y="2377210"/>
                </a:lnTo>
                <a:lnTo>
                  <a:pt x="0" y="0"/>
                </a:lnTo>
                <a:close/>
              </a:path>
            </a:pathLst>
          </a:custGeom>
          <a:blipFill>
            <a:blip r:embed="rId3">
              <a:extLst>
                <a:ext uri="{96DAC541-7B7A-43D3-8B79-37D633B846F1}">
                  <asvg:svgBlip xmlns:asvg="http://schemas.microsoft.com/office/drawing/2016/SVG/main" r:embed="rId4"/>
                </a:ext>
              </a:extLst>
            </a:blip>
            <a:stretch>
              <a:fillRect l="-299" r="-299"/>
            </a:stretch>
          </a:blipFill>
        </p:spPr>
      </p:sp>
      <p:sp>
        <p:nvSpPr>
          <p:cNvPr id="5" name="TextBox 5"/>
          <p:cNvSpPr txBox="1"/>
          <p:nvPr/>
        </p:nvSpPr>
        <p:spPr>
          <a:xfrm>
            <a:off x="322134" y="277718"/>
            <a:ext cx="9288173" cy="1285875"/>
          </a:xfrm>
          <a:prstGeom prst="rect">
            <a:avLst/>
          </a:prstGeom>
        </p:spPr>
        <p:txBody>
          <a:bodyPr lIns="0" tIns="0" rIns="0" bIns="0" rtlCol="0" anchor="t">
            <a:spAutoFit/>
          </a:bodyPr>
          <a:lstStyle/>
          <a:p>
            <a:pPr algn="l">
              <a:lnSpc>
                <a:spcPts val="10500"/>
              </a:lnSpc>
            </a:pPr>
            <a:r>
              <a:rPr lang="en-US" sz="7500">
                <a:solidFill>
                  <a:srgbClr val="FFFFFF"/>
                </a:solidFill>
                <a:latin typeface="Racing Sans One"/>
                <a:ea typeface="Racing Sans One"/>
                <a:cs typeface="Racing Sans One"/>
                <a:sym typeface="Racing Sans One"/>
              </a:rPr>
              <a:t>Chương 1:  Tổng quan</a:t>
            </a:r>
          </a:p>
        </p:txBody>
      </p:sp>
      <p:sp>
        <p:nvSpPr>
          <p:cNvPr id="6" name="TextBox 6"/>
          <p:cNvSpPr txBox="1"/>
          <p:nvPr/>
        </p:nvSpPr>
        <p:spPr>
          <a:xfrm>
            <a:off x="-181671" y="2381200"/>
            <a:ext cx="11370315" cy="4057903"/>
          </a:xfrm>
          <a:prstGeom prst="rect">
            <a:avLst/>
          </a:prstGeom>
        </p:spPr>
        <p:txBody>
          <a:bodyPr lIns="0" tIns="0" rIns="0" bIns="0" rtlCol="0" anchor="t">
            <a:spAutoFit/>
          </a:bodyPr>
          <a:lstStyle/>
          <a:p>
            <a:pPr marL="714749" lvl="1" indent="-357375" algn="l">
              <a:lnSpc>
                <a:spcPts val="4634"/>
              </a:lnSpc>
              <a:buFont typeface="Arial"/>
              <a:buChar char="•"/>
            </a:pPr>
            <a:r>
              <a:rPr lang="en-US" sz="3310">
                <a:solidFill>
                  <a:srgbClr val="FFFFFF"/>
                </a:solidFill>
                <a:latin typeface="Poppins Extra-Light"/>
                <a:ea typeface="Poppins Extra-Light"/>
                <a:cs typeface="Poppins Extra-Light"/>
                <a:sym typeface="Poppins Extra-Light"/>
              </a:rPr>
              <a:t>Trong thời đại công nghệ số, việc thiết kế một website bán xe ô tô không chỉ là một xu hướng mà còn là một nhu cầu thiết yếu.</a:t>
            </a:r>
          </a:p>
          <a:p>
            <a:pPr marL="714749" lvl="1" indent="-357375" algn="l">
              <a:lnSpc>
                <a:spcPts val="4634"/>
              </a:lnSpc>
              <a:buFont typeface="Arial"/>
              <a:buChar char="•"/>
            </a:pPr>
            <a:r>
              <a:rPr lang="en-US" sz="3310">
                <a:solidFill>
                  <a:srgbClr val="FFFFFF"/>
                </a:solidFill>
                <a:latin typeface="Poppins"/>
                <a:ea typeface="Poppins"/>
                <a:cs typeface="Poppins"/>
                <a:sym typeface="Poppins"/>
              </a:rPr>
              <a:t>L</a:t>
            </a:r>
            <a:r>
              <a:rPr lang="en-US" sz="3310">
                <a:solidFill>
                  <a:srgbClr val="FFFFFF"/>
                </a:solidFill>
                <a:latin typeface="Poppins Extra-Light"/>
                <a:ea typeface="Poppins Extra-Light"/>
                <a:cs typeface="Poppins Extra-Light"/>
                <a:sym typeface="Poppins Extra-Light"/>
              </a:rPr>
              <a:t>ựa chọn thiết kế website này nhằm đáp ứng nhu cầu ngày càng tăng của việc mua sắm trực tuyến và mong muốn của người tiêu dùng về một trải nghiệm mua xe ô tô thuận tiện và nhanh chóng</a:t>
            </a:r>
          </a:p>
        </p:txBody>
      </p:sp>
      <p:sp>
        <p:nvSpPr>
          <p:cNvPr id="7" name="Freeform 7"/>
          <p:cNvSpPr/>
          <p:nvPr/>
        </p:nvSpPr>
        <p:spPr>
          <a:xfrm>
            <a:off x="14066324" y="9165337"/>
            <a:ext cx="1247062" cy="185926"/>
          </a:xfrm>
          <a:custGeom>
            <a:avLst/>
            <a:gdLst/>
            <a:ahLst/>
            <a:cxnLst/>
            <a:rect l="l" t="t" r="r" b="b"/>
            <a:pathLst>
              <a:path w="1247062" h="185926">
                <a:moveTo>
                  <a:pt x="0" y="0"/>
                </a:moveTo>
                <a:lnTo>
                  <a:pt x="1247062" y="0"/>
                </a:lnTo>
                <a:lnTo>
                  <a:pt x="1247062" y="185926"/>
                </a:lnTo>
                <a:lnTo>
                  <a:pt x="0" y="185926"/>
                </a:lnTo>
                <a:lnTo>
                  <a:pt x="0" y="0"/>
                </a:lnTo>
                <a:close/>
              </a:path>
            </a:pathLst>
          </a:custGeom>
          <a:blipFill>
            <a:blip r:embed="rId5">
              <a:extLst>
                <a:ext uri="{96DAC541-7B7A-43D3-8B79-37D633B846F1}">
                  <asvg:svgBlip xmlns:asvg="http://schemas.microsoft.com/office/drawing/2016/SVG/main" r:embed="rId6"/>
                </a:ext>
              </a:extLst>
            </a:blip>
            <a:stretch>
              <a:fillRect t="-1200" b="-1200"/>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458" y="101300"/>
            <a:ext cx="15082965" cy="2964528"/>
          </a:xfrm>
          <a:custGeom>
            <a:avLst/>
            <a:gdLst/>
            <a:ahLst/>
            <a:cxnLst/>
            <a:rect l="l" t="t" r="r" b="b"/>
            <a:pathLst>
              <a:path w="17036727" h="3256793">
                <a:moveTo>
                  <a:pt x="0" y="0"/>
                </a:moveTo>
                <a:lnTo>
                  <a:pt x="17036726" y="0"/>
                </a:lnTo>
                <a:lnTo>
                  <a:pt x="17036726" y="3256793"/>
                </a:lnTo>
                <a:lnTo>
                  <a:pt x="0" y="3256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22646">
            <a:off x="16483815" y="8328997"/>
            <a:ext cx="771530" cy="2187326"/>
          </a:xfrm>
          <a:custGeom>
            <a:avLst/>
            <a:gdLst/>
            <a:ahLst/>
            <a:cxnLst/>
            <a:rect l="l" t="t" r="r" b="b"/>
            <a:pathLst>
              <a:path w="771530" h="2187326">
                <a:moveTo>
                  <a:pt x="0" y="0"/>
                </a:moveTo>
                <a:lnTo>
                  <a:pt x="771530" y="0"/>
                </a:lnTo>
                <a:lnTo>
                  <a:pt x="771530" y="2187326"/>
                </a:lnTo>
                <a:lnTo>
                  <a:pt x="0" y="2187326"/>
                </a:lnTo>
                <a:lnTo>
                  <a:pt x="0" y="0"/>
                </a:lnTo>
                <a:close/>
              </a:path>
            </a:pathLst>
          </a:custGeom>
          <a:blipFill>
            <a:blip r:embed="rId4">
              <a:extLst>
                <a:ext uri="{96DAC541-7B7A-43D3-8B79-37D633B846F1}">
                  <asvg:svgBlip xmlns:asvg="http://schemas.microsoft.com/office/drawing/2016/SVG/main" r:embed="rId5"/>
                </a:ext>
              </a:extLst>
            </a:blip>
            <a:stretch>
              <a:fillRect l="-575" r="-575"/>
            </a:stretch>
          </a:blipFill>
        </p:spPr>
        <p:txBody>
          <a:bodyPr/>
          <a:lstStyle/>
          <a:p>
            <a:endParaRPr lang="en-US" dirty="0"/>
          </a:p>
        </p:txBody>
      </p:sp>
      <p:sp>
        <p:nvSpPr>
          <p:cNvPr id="4" name="TextBox 4"/>
          <p:cNvSpPr txBox="1"/>
          <p:nvPr/>
        </p:nvSpPr>
        <p:spPr>
          <a:xfrm>
            <a:off x="1378407" y="3021678"/>
            <a:ext cx="7765593" cy="521513"/>
          </a:xfrm>
          <a:prstGeom prst="rect">
            <a:avLst/>
          </a:prstGeom>
        </p:spPr>
        <p:txBody>
          <a:bodyPr lIns="0" tIns="0" rIns="0" bIns="0" rtlCol="0" anchor="t">
            <a:spAutoFit/>
          </a:bodyPr>
          <a:lstStyle/>
          <a:p>
            <a:pPr algn="l">
              <a:lnSpc>
                <a:spcPts val="4329"/>
              </a:lnSpc>
            </a:pPr>
            <a:r>
              <a:rPr lang="en-US" sz="3092">
                <a:solidFill>
                  <a:srgbClr val="FFBD59"/>
                </a:solidFill>
                <a:latin typeface="Racing Sans One"/>
                <a:ea typeface="Racing Sans One"/>
                <a:cs typeface="Racing Sans One"/>
                <a:sym typeface="Racing Sans One"/>
              </a:rPr>
              <a:t>Phát triển nền tảng bán xe ô tô trực tuyến</a:t>
            </a:r>
          </a:p>
        </p:txBody>
      </p:sp>
      <p:sp>
        <p:nvSpPr>
          <p:cNvPr id="5" name="TextBox 5"/>
          <p:cNvSpPr txBox="1"/>
          <p:nvPr/>
        </p:nvSpPr>
        <p:spPr>
          <a:xfrm>
            <a:off x="10915935" y="3021678"/>
            <a:ext cx="6873481" cy="1607375"/>
          </a:xfrm>
          <a:prstGeom prst="rect">
            <a:avLst/>
          </a:prstGeom>
        </p:spPr>
        <p:txBody>
          <a:bodyPr lIns="0" tIns="0" rIns="0" bIns="0" rtlCol="0" anchor="t">
            <a:spAutoFit/>
          </a:bodyPr>
          <a:lstStyle/>
          <a:p>
            <a:pPr algn="l">
              <a:lnSpc>
                <a:spcPts val="4328"/>
              </a:lnSpc>
            </a:pPr>
            <a:r>
              <a:rPr lang="en-US" sz="3092">
                <a:solidFill>
                  <a:srgbClr val="FFBD59"/>
                </a:solidFill>
                <a:latin typeface="Racing Sans One"/>
                <a:ea typeface="Racing Sans One"/>
                <a:cs typeface="Racing Sans One"/>
                <a:sym typeface="Racing Sans One"/>
              </a:rPr>
              <a:t>Danh Xây dựng nền tảng mua sắm trực tuyến đáng tin cậy</a:t>
            </a:r>
          </a:p>
          <a:p>
            <a:pPr algn="l">
              <a:lnSpc>
                <a:spcPts val="4329"/>
              </a:lnSpc>
            </a:pPr>
            <a:endParaRPr lang="en-US" sz="3092">
              <a:solidFill>
                <a:srgbClr val="FFBD59"/>
              </a:solidFill>
              <a:latin typeface="Racing Sans One"/>
              <a:ea typeface="Racing Sans One"/>
              <a:cs typeface="Racing Sans One"/>
              <a:sym typeface="Racing Sans One"/>
            </a:endParaRPr>
          </a:p>
        </p:txBody>
      </p:sp>
      <p:sp>
        <p:nvSpPr>
          <p:cNvPr id="6" name="TextBox 6"/>
          <p:cNvSpPr txBox="1"/>
          <p:nvPr/>
        </p:nvSpPr>
        <p:spPr>
          <a:xfrm>
            <a:off x="1487426" y="6163106"/>
            <a:ext cx="6789112" cy="1064450"/>
          </a:xfrm>
          <a:prstGeom prst="rect">
            <a:avLst/>
          </a:prstGeom>
        </p:spPr>
        <p:txBody>
          <a:bodyPr lIns="0" tIns="0" rIns="0" bIns="0" rtlCol="0" anchor="t">
            <a:spAutoFit/>
          </a:bodyPr>
          <a:lstStyle/>
          <a:p>
            <a:pPr algn="l">
              <a:lnSpc>
                <a:spcPts val="4328"/>
              </a:lnSpc>
            </a:pPr>
            <a:r>
              <a:rPr lang="en-US" sz="3092">
                <a:solidFill>
                  <a:srgbClr val="FFBD59"/>
                </a:solidFill>
                <a:latin typeface="Racing Sans One"/>
                <a:ea typeface="Racing Sans One"/>
                <a:cs typeface="Racing Sans One"/>
                <a:sym typeface="Racing Sans One"/>
              </a:rPr>
              <a:t>Khám phá công nghệ mới</a:t>
            </a:r>
          </a:p>
          <a:p>
            <a:pPr algn="l">
              <a:lnSpc>
                <a:spcPts val="4329"/>
              </a:lnSpc>
            </a:pPr>
            <a:endParaRPr lang="en-US" sz="3092">
              <a:solidFill>
                <a:srgbClr val="FFBD59"/>
              </a:solidFill>
              <a:latin typeface="Racing Sans One"/>
              <a:ea typeface="Racing Sans One"/>
              <a:cs typeface="Racing Sans One"/>
              <a:sym typeface="Racing Sans One"/>
            </a:endParaRPr>
          </a:p>
        </p:txBody>
      </p:sp>
      <p:sp>
        <p:nvSpPr>
          <p:cNvPr id="7" name="TextBox 7"/>
          <p:cNvSpPr txBox="1"/>
          <p:nvPr/>
        </p:nvSpPr>
        <p:spPr>
          <a:xfrm>
            <a:off x="1681350" y="3871927"/>
            <a:ext cx="5630561" cy="2342468"/>
          </a:xfrm>
          <a:prstGeom prst="rect">
            <a:avLst/>
          </a:prstGeom>
        </p:spPr>
        <p:txBody>
          <a:bodyPr lIns="0" tIns="0" rIns="0" bIns="0" rtlCol="0" anchor="t">
            <a:spAutoFit/>
          </a:bodyPr>
          <a:lstStyle/>
          <a:p>
            <a:pPr marL="572782" lvl="1" indent="-286391" algn="just">
              <a:lnSpc>
                <a:spcPts val="3713"/>
              </a:lnSpc>
              <a:buFont typeface="Arial"/>
              <a:buChar char="•"/>
            </a:pPr>
            <a:r>
              <a:rPr lang="en-US" sz="2652">
                <a:solidFill>
                  <a:srgbClr val="FFFFFF"/>
                </a:solidFill>
                <a:latin typeface="Poppins"/>
                <a:ea typeface="Poppins"/>
                <a:cs typeface="Poppins"/>
                <a:sym typeface="Poppins"/>
              </a:rPr>
              <a:t>Tận dụng các công nghệ tiên tiến để nâng cao hiệu quả kinh doanh và mang lại giá trị gia tăng cho cả người bán lẫn người mua</a:t>
            </a:r>
          </a:p>
        </p:txBody>
      </p:sp>
      <p:sp>
        <p:nvSpPr>
          <p:cNvPr id="8" name="TextBox 8"/>
          <p:cNvSpPr txBox="1"/>
          <p:nvPr/>
        </p:nvSpPr>
        <p:spPr>
          <a:xfrm>
            <a:off x="1669305" y="7084012"/>
            <a:ext cx="6152849" cy="1802081"/>
          </a:xfrm>
          <a:prstGeom prst="rect">
            <a:avLst/>
          </a:prstGeom>
        </p:spPr>
        <p:txBody>
          <a:bodyPr lIns="0" tIns="0" rIns="0" bIns="0" rtlCol="0" anchor="t">
            <a:spAutoFit/>
          </a:bodyPr>
          <a:lstStyle/>
          <a:p>
            <a:pPr marL="551193" lvl="1" indent="-275596" algn="just">
              <a:lnSpc>
                <a:spcPts val="3573"/>
              </a:lnSpc>
              <a:buFont typeface="Arial"/>
              <a:buChar char="•"/>
            </a:pPr>
            <a:r>
              <a:rPr lang="en-US" sz="2553">
                <a:solidFill>
                  <a:srgbClr val="FFFFFF"/>
                </a:solidFill>
                <a:latin typeface="Poppins"/>
                <a:ea typeface="Poppins"/>
                <a:cs typeface="Poppins"/>
                <a:sym typeface="Poppins"/>
              </a:rPr>
              <a:t>Đánh giá tiềm năng của công nghệ trong việc cải thiện trải nghiệm người dùng và tạo sự khác biệt so với các nền tảng khác</a:t>
            </a:r>
          </a:p>
        </p:txBody>
      </p:sp>
      <p:sp>
        <p:nvSpPr>
          <p:cNvPr id="9" name="TextBox 9"/>
          <p:cNvSpPr txBox="1"/>
          <p:nvPr/>
        </p:nvSpPr>
        <p:spPr>
          <a:xfrm>
            <a:off x="10915935" y="4590449"/>
            <a:ext cx="6873481" cy="4200239"/>
          </a:xfrm>
          <a:prstGeom prst="rect">
            <a:avLst/>
          </a:prstGeom>
        </p:spPr>
        <p:txBody>
          <a:bodyPr lIns="0" tIns="0" rIns="0" bIns="0" rtlCol="0" anchor="t">
            <a:spAutoFit/>
          </a:bodyPr>
          <a:lstStyle/>
          <a:p>
            <a:pPr marL="570714" lvl="1" indent="-285357" algn="just">
              <a:lnSpc>
                <a:spcPts val="3698"/>
              </a:lnSpc>
              <a:buFont typeface="Arial"/>
              <a:buChar char="•"/>
            </a:pPr>
            <a:r>
              <a:rPr lang="en-US" sz="2643">
                <a:solidFill>
                  <a:srgbClr val="FFFFFF"/>
                </a:solidFill>
                <a:latin typeface="Poppins"/>
                <a:ea typeface="Poppins"/>
                <a:cs typeface="Poppins"/>
                <a:sym typeface="Poppins"/>
              </a:rPr>
              <a:t>Thuận tiện: Hỗ trợ tìm kiếm, so sánh và lựa chọn xe phù hợp một cách dễ dàng.</a:t>
            </a:r>
          </a:p>
          <a:p>
            <a:pPr marL="570714" lvl="1" indent="-285357" algn="just">
              <a:lnSpc>
                <a:spcPts val="3698"/>
              </a:lnSpc>
              <a:buFont typeface="Arial"/>
              <a:buChar char="•"/>
            </a:pPr>
            <a:r>
              <a:rPr lang="en-US" sz="2643">
                <a:solidFill>
                  <a:srgbClr val="FFFFFF"/>
                </a:solidFill>
                <a:latin typeface="Poppins"/>
                <a:ea typeface="Poppins"/>
                <a:cs typeface="Poppins"/>
                <a:sym typeface="Poppins"/>
              </a:rPr>
              <a:t> Nhanh chóng: Tích hợp các công cụ tìm kiếm thông minh và quy trình giao dịch đơn giản.</a:t>
            </a:r>
          </a:p>
          <a:p>
            <a:pPr marL="570714" lvl="1" indent="-285357" algn="just">
              <a:lnSpc>
                <a:spcPts val="3700"/>
              </a:lnSpc>
              <a:buFont typeface="Arial"/>
              <a:buChar char="•"/>
            </a:pPr>
            <a:r>
              <a:rPr lang="en-US" sz="2643">
                <a:solidFill>
                  <a:srgbClr val="FFFFFF"/>
                </a:solidFill>
                <a:latin typeface="Poppins"/>
                <a:ea typeface="Poppins"/>
                <a:cs typeface="Poppins"/>
                <a:sym typeface="Poppins"/>
              </a:rPr>
              <a:t>Đáng tin cậy: Xây dựng hệ thống xác minh chất lượng xe và đảm bảo an toàn giao dịch cho người mua.</a:t>
            </a:r>
          </a:p>
        </p:txBody>
      </p:sp>
      <p:sp>
        <p:nvSpPr>
          <p:cNvPr id="10" name="TextBox 10"/>
          <p:cNvSpPr txBox="1"/>
          <p:nvPr/>
        </p:nvSpPr>
        <p:spPr>
          <a:xfrm>
            <a:off x="1259402" y="498695"/>
            <a:ext cx="12420479" cy="1285875"/>
          </a:xfrm>
          <a:prstGeom prst="rect">
            <a:avLst/>
          </a:prstGeom>
        </p:spPr>
        <p:txBody>
          <a:bodyPr wrap="square" lIns="0" tIns="0" rIns="0" bIns="0" rtlCol="0" anchor="t">
            <a:spAutoFit/>
          </a:bodyPr>
          <a:lstStyle/>
          <a:p>
            <a:pPr algn="l">
              <a:lnSpc>
                <a:spcPts val="10500"/>
              </a:lnSpc>
            </a:pPr>
            <a:r>
              <a:rPr lang="en-US" sz="7500" dirty="0" err="1">
                <a:solidFill>
                  <a:srgbClr val="000000"/>
                </a:solidFill>
                <a:latin typeface="Racing Sans One"/>
                <a:ea typeface="Racing Sans One"/>
                <a:cs typeface="Racing Sans One"/>
                <a:sym typeface="Racing Sans One"/>
              </a:rPr>
              <a:t>Mục</a:t>
            </a:r>
            <a:r>
              <a:rPr lang="en-US" sz="7500" dirty="0">
                <a:solidFill>
                  <a:srgbClr val="000000"/>
                </a:solidFill>
                <a:latin typeface="Racing Sans One"/>
                <a:ea typeface="Racing Sans One"/>
                <a:cs typeface="Racing Sans One"/>
                <a:sym typeface="Racing Sans One"/>
              </a:rPr>
              <a:t> </a:t>
            </a:r>
            <a:r>
              <a:rPr lang="en-US" sz="7500" dirty="0" err="1">
                <a:solidFill>
                  <a:srgbClr val="000000"/>
                </a:solidFill>
                <a:latin typeface="Racing Sans One"/>
                <a:ea typeface="Racing Sans One"/>
                <a:cs typeface="Racing Sans One"/>
                <a:sym typeface="Racing Sans One"/>
              </a:rPr>
              <a:t>đích</a:t>
            </a:r>
            <a:r>
              <a:rPr lang="en-US" sz="7500" dirty="0">
                <a:solidFill>
                  <a:srgbClr val="000000"/>
                </a:solidFill>
                <a:latin typeface="Racing Sans One"/>
                <a:ea typeface="Racing Sans One"/>
                <a:cs typeface="Racing Sans One"/>
                <a:sym typeface="Racing Sans One"/>
              </a:rPr>
              <a:t> </a:t>
            </a:r>
            <a:r>
              <a:rPr lang="en-US" sz="7500" dirty="0" err="1">
                <a:solidFill>
                  <a:srgbClr val="000000"/>
                </a:solidFill>
                <a:latin typeface="Racing Sans One"/>
                <a:ea typeface="Racing Sans One"/>
                <a:cs typeface="Racing Sans One"/>
                <a:sym typeface="Racing Sans One"/>
              </a:rPr>
              <a:t>nghiên</a:t>
            </a:r>
            <a:r>
              <a:rPr lang="en-US" sz="7500" dirty="0">
                <a:solidFill>
                  <a:srgbClr val="000000"/>
                </a:solidFill>
                <a:latin typeface="Racing Sans One"/>
                <a:ea typeface="Racing Sans One"/>
                <a:cs typeface="Racing Sans One"/>
                <a:sym typeface="Racing Sans One"/>
              </a:rPr>
              <a:t> </a:t>
            </a:r>
            <a:r>
              <a:rPr lang="en-US" sz="7500" dirty="0" err="1">
                <a:solidFill>
                  <a:srgbClr val="000000"/>
                </a:solidFill>
                <a:latin typeface="Racing Sans One"/>
                <a:ea typeface="Racing Sans One"/>
                <a:cs typeface="Racing Sans One"/>
                <a:sym typeface="Racing Sans One"/>
              </a:rPr>
              <a:t>cứu</a:t>
            </a:r>
            <a:endParaRPr lang="en-US" sz="7500" dirty="0">
              <a:solidFill>
                <a:srgbClr val="000000"/>
              </a:solidFill>
              <a:latin typeface="Racing Sans One"/>
              <a:ea typeface="Racing Sans One"/>
              <a:cs typeface="Racing Sans One"/>
              <a:sym typeface="Racing Sans One"/>
            </a:endParaRPr>
          </a:p>
        </p:txBody>
      </p:sp>
      <p:grpSp>
        <p:nvGrpSpPr>
          <p:cNvPr id="12" name="Group 12"/>
          <p:cNvGrpSpPr/>
          <p:nvPr/>
        </p:nvGrpSpPr>
        <p:grpSpPr>
          <a:xfrm>
            <a:off x="215126" y="3078828"/>
            <a:ext cx="1071414" cy="1071414"/>
            <a:chOff x="0" y="0"/>
            <a:chExt cx="899876" cy="899876"/>
          </a:xfrm>
        </p:grpSpPr>
        <p:sp>
          <p:nvSpPr>
            <p:cNvPr id="13" name="Freeform 13"/>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FFFF"/>
            </a:solidFill>
          </p:spPr>
        </p:sp>
      </p:grpSp>
      <p:grpSp>
        <p:nvGrpSpPr>
          <p:cNvPr id="14" name="Group 14"/>
          <p:cNvGrpSpPr/>
          <p:nvPr/>
        </p:nvGrpSpPr>
        <p:grpSpPr>
          <a:xfrm>
            <a:off x="242314" y="5935548"/>
            <a:ext cx="1017037" cy="1017037"/>
            <a:chOff x="0" y="0"/>
            <a:chExt cx="899876" cy="899876"/>
          </a:xfrm>
        </p:grpSpPr>
        <p:sp>
          <p:nvSpPr>
            <p:cNvPr id="15" name="Freeform 15"/>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BD59"/>
            </a:solidFill>
          </p:spPr>
        </p:sp>
      </p:grpSp>
      <p:grpSp>
        <p:nvGrpSpPr>
          <p:cNvPr id="16" name="Group 16"/>
          <p:cNvGrpSpPr/>
          <p:nvPr/>
        </p:nvGrpSpPr>
        <p:grpSpPr>
          <a:xfrm>
            <a:off x="9801402" y="3065828"/>
            <a:ext cx="954726" cy="954726"/>
            <a:chOff x="0" y="0"/>
            <a:chExt cx="899876" cy="899876"/>
          </a:xfrm>
        </p:grpSpPr>
        <p:sp>
          <p:nvSpPr>
            <p:cNvPr id="17" name="Freeform 17"/>
            <p:cNvSpPr/>
            <p:nvPr/>
          </p:nvSpPr>
          <p:spPr>
            <a:xfrm>
              <a:off x="0" y="0"/>
              <a:ext cx="899922" cy="899922"/>
            </a:xfrm>
            <a:custGeom>
              <a:avLst/>
              <a:gdLst/>
              <a:ahLst/>
              <a:cxnLst/>
              <a:rect l="l" t="t" r="r" b="b"/>
              <a:pathLst>
                <a:path w="899922" h="899922">
                  <a:moveTo>
                    <a:pt x="449961" y="0"/>
                  </a:moveTo>
                  <a:cubicBezTo>
                    <a:pt x="201422" y="0"/>
                    <a:pt x="0" y="201422"/>
                    <a:pt x="0" y="449961"/>
                  </a:cubicBezTo>
                  <a:cubicBezTo>
                    <a:pt x="0" y="698500"/>
                    <a:pt x="201422" y="899922"/>
                    <a:pt x="449961" y="899922"/>
                  </a:cubicBezTo>
                  <a:cubicBezTo>
                    <a:pt x="698500" y="899922"/>
                    <a:pt x="899922" y="698373"/>
                    <a:pt x="899922" y="449961"/>
                  </a:cubicBezTo>
                  <a:cubicBezTo>
                    <a:pt x="899922" y="201549"/>
                    <a:pt x="698373" y="0"/>
                    <a:pt x="449961" y="0"/>
                  </a:cubicBezTo>
                  <a:close/>
                </a:path>
              </a:pathLst>
            </a:custGeom>
            <a:solidFill>
              <a:srgbClr val="FFE3B9"/>
            </a:solidFill>
          </p:spPr>
        </p:sp>
      </p:grpSp>
      <p:sp>
        <p:nvSpPr>
          <p:cNvPr id="18" name="TextBox 18"/>
          <p:cNvSpPr txBox="1"/>
          <p:nvPr/>
        </p:nvSpPr>
        <p:spPr>
          <a:xfrm>
            <a:off x="10055384" y="3252705"/>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03</a:t>
            </a:r>
          </a:p>
        </p:txBody>
      </p:sp>
      <p:sp>
        <p:nvSpPr>
          <p:cNvPr id="19" name="TextBox 19"/>
          <p:cNvSpPr txBox="1"/>
          <p:nvPr/>
        </p:nvSpPr>
        <p:spPr>
          <a:xfrm>
            <a:off x="522070" y="3324049"/>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01</a:t>
            </a:r>
          </a:p>
        </p:txBody>
      </p:sp>
      <p:sp>
        <p:nvSpPr>
          <p:cNvPr id="20" name="TextBox 20"/>
          <p:cNvSpPr txBox="1"/>
          <p:nvPr/>
        </p:nvSpPr>
        <p:spPr>
          <a:xfrm>
            <a:off x="522070" y="6209610"/>
            <a:ext cx="446762" cy="514296"/>
          </a:xfrm>
          <a:prstGeom prst="rect">
            <a:avLst/>
          </a:prstGeom>
        </p:spPr>
        <p:txBody>
          <a:bodyPr lIns="0" tIns="0" rIns="0" bIns="0" rtlCol="0" anchor="t">
            <a:spAutoFit/>
          </a:bodyPr>
          <a:lstStyle/>
          <a:p>
            <a:pPr algn="ctr">
              <a:lnSpc>
                <a:spcPts val="4199"/>
              </a:lnSpc>
            </a:pPr>
            <a:r>
              <a:rPr lang="en-US" sz="2998" b="1">
                <a:solidFill>
                  <a:srgbClr val="000000"/>
                </a:solidFill>
                <a:latin typeface="Arimo Bold"/>
                <a:ea typeface="Arimo Bold"/>
                <a:cs typeface="Arimo Bold"/>
                <a:sym typeface="Arimo Bold"/>
              </a:rPr>
              <a:t>02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0287000"/>
            <a:chOff x="0" y="0"/>
            <a:chExt cx="24384000" cy="13716000"/>
          </a:xfrm>
        </p:grpSpPr>
        <p:sp>
          <p:nvSpPr>
            <p:cNvPr id="3" name="Freeform 3"/>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lnTo>
                    <a:pt x="0" y="0"/>
                  </a:lnTo>
                  <a:close/>
                </a:path>
              </a:pathLst>
            </a:custGeom>
            <a:blipFill>
              <a:blip r:embed="rId2"/>
              <a:stretch>
                <a:fillRect t="-9399" b="-9399"/>
              </a:stretch>
            </a:blipFill>
          </p:spPr>
        </p:sp>
      </p:grpSp>
      <p:sp>
        <p:nvSpPr>
          <p:cNvPr id="4" name="Freeform 4"/>
          <p:cNvSpPr/>
          <p:nvPr/>
        </p:nvSpPr>
        <p:spPr>
          <a:xfrm>
            <a:off x="4650455" y="2593366"/>
            <a:ext cx="13504195" cy="8880716"/>
          </a:xfrm>
          <a:custGeom>
            <a:avLst/>
            <a:gdLst/>
            <a:ahLst/>
            <a:cxnLst/>
            <a:rect l="l" t="t" r="r" b="b"/>
            <a:pathLst>
              <a:path w="13504195" h="8880716">
                <a:moveTo>
                  <a:pt x="0" y="0"/>
                </a:moveTo>
                <a:lnTo>
                  <a:pt x="13504195" y="0"/>
                </a:lnTo>
                <a:lnTo>
                  <a:pt x="13504195" y="8880716"/>
                </a:lnTo>
                <a:lnTo>
                  <a:pt x="0" y="888071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rot="5422646">
            <a:off x="2888034" y="8153560"/>
            <a:ext cx="917551" cy="2601305"/>
          </a:xfrm>
          <a:custGeom>
            <a:avLst/>
            <a:gdLst/>
            <a:ahLst/>
            <a:cxnLst/>
            <a:rect l="l" t="t" r="r" b="b"/>
            <a:pathLst>
              <a:path w="917551" h="2601305">
                <a:moveTo>
                  <a:pt x="0" y="0"/>
                </a:moveTo>
                <a:lnTo>
                  <a:pt x="917551" y="0"/>
                </a:lnTo>
                <a:lnTo>
                  <a:pt x="917551" y="2601305"/>
                </a:lnTo>
                <a:lnTo>
                  <a:pt x="0" y="2601305"/>
                </a:lnTo>
                <a:lnTo>
                  <a:pt x="0" y="0"/>
                </a:lnTo>
                <a:close/>
              </a:path>
            </a:pathLst>
          </a:custGeom>
          <a:blipFill>
            <a:blip r:embed="rId5">
              <a:extLst>
                <a:ext uri="{96DAC541-7B7A-43D3-8B79-37D633B846F1}">
                  <asvg:svgBlip xmlns:asvg="http://schemas.microsoft.com/office/drawing/2016/SVG/main" r:embed="rId6"/>
                </a:ext>
              </a:extLst>
            </a:blip>
            <a:stretch>
              <a:fillRect l="-182" r="-182"/>
            </a:stretch>
          </a:blipFill>
        </p:spPr>
      </p:sp>
      <p:sp>
        <p:nvSpPr>
          <p:cNvPr id="7" name="TextBox 7"/>
          <p:cNvSpPr txBox="1"/>
          <p:nvPr/>
        </p:nvSpPr>
        <p:spPr>
          <a:xfrm>
            <a:off x="0" y="196606"/>
            <a:ext cx="18134554" cy="1616493"/>
          </a:xfrm>
          <a:prstGeom prst="rect">
            <a:avLst/>
          </a:prstGeom>
        </p:spPr>
        <p:txBody>
          <a:bodyPr lIns="0" tIns="0" rIns="0" bIns="0" rtlCol="0" anchor="t">
            <a:spAutoFit/>
          </a:bodyPr>
          <a:lstStyle/>
          <a:p>
            <a:pPr algn="l">
              <a:lnSpc>
                <a:spcPts val="12150"/>
              </a:lnSpc>
            </a:pPr>
            <a:r>
              <a:rPr lang="en-US" sz="8685">
                <a:solidFill>
                  <a:srgbClr val="FFFFFF"/>
                </a:solidFill>
                <a:latin typeface="Racing Sans One"/>
                <a:ea typeface="Racing Sans One"/>
                <a:cs typeface="Racing Sans One"/>
                <a:sym typeface="Racing Sans One"/>
              </a:rPr>
              <a:t>CHƯƠNG 2: NGHIÊN CỨU LÝ THUYẾT</a:t>
            </a:r>
          </a:p>
          <a:p>
            <a:pPr algn="l">
              <a:lnSpc>
                <a:spcPts val="104"/>
              </a:lnSpc>
            </a:pPr>
            <a:endParaRPr lang="en-US" sz="8685">
              <a:solidFill>
                <a:srgbClr val="FFFFFF"/>
              </a:solidFill>
              <a:latin typeface="Racing Sans One"/>
              <a:ea typeface="Racing Sans One"/>
              <a:cs typeface="Racing Sans One"/>
              <a:sym typeface="Racing Sans One"/>
            </a:endParaRPr>
          </a:p>
        </p:txBody>
      </p:sp>
      <p:sp>
        <p:nvSpPr>
          <p:cNvPr id="8" name="TextBox 8"/>
          <p:cNvSpPr txBox="1"/>
          <p:nvPr/>
        </p:nvSpPr>
        <p:spPr>
          <a:xfrm>
            <a:off x="6868502" y="3736941"/>
            <a:ext cx="10902710" cy="6184605"/>
          </a:xfrm>
          <a:prstGeom prst="rect">
            <a:avLst/>
          </a:prstGeom>
        </p:spPr>
        <p:txBody>
          <a:bodyPr lIns="0" tIns="0" rIns="0" bIns="0" rtlCol="0" anchor="t">
            <a:spAutoFit/>
          </a:bodyPr>
          <a:lstStyle/>
          <a:p>
            <a:pPr marL="947070" lvl="1" indent="-473535" algn="r">
              <a:lnSpc>
                <a:spcPts val="6141"/>
              </a:lnSpc>
              <a:buFont typeface="Arial"/>
              <a:buChar char="•"/>
            </a:pPr>
            <a:r>
              <a:rPr lang="en-US" sz="4386">
                <a:solidFill>
                  <a:srgbClr val="000000"/>
                </a:solidFill>
                <a:latin typeface="Poppins Extra-Light"/>
                <a:ea typeface="Poppins Extra-Light"/>
                <a:cs typeface="Poppins Extra-Light"/>
                <a:sym typeface="Poppins Extra-Light"/>
              </a:rPr>
              <a:t>HTML (Hyper Text Markup Language)</a:t>
            </a:r>
          </a:p>
          <a:p>
            <a:pPr marL="947070" lvl="1" indent="-473535" algn="r">
              <a:lnSpc>
                <a:spcPts val="6141"/>
              </a:lnSpc>
              <a:buFont typeface="Arial"/>
              <a:buChar char="•"/>
            </a:pPr>
            <a:r>
              <a:rPr lang="en-US" sz="4386">
                <a:solidFill>
                  <a:srgbClr val="000000"/>
                </a:solidFill>
                <a:latin typeface="Poppins Extra-Light"/>
                <a:ea typeface="Poppins Extra-Light"/>
                <a:cs typeface="Poppins Extra-Light"/>
                <a:sym typeface="Poppins Extra-Light"/>
              </a:rPr>
              <a:t>  CSS (Cascading Style Sheets)           </a:t>
            </a:r>
          </a:p>
          <a:p>
            <a:pPr marL="947070" lvl="1" indent="-473535" algn="r">
              <a:lnSpc>
                <a:spcPts val="6141"/>
              </a:lnSpc>
              <a:buFont typeface="Arial"/>
              <a:buChar char="•"/>
            </a:pPr>
            <a:r>
              <a:rPr lang="en-US" sz="4386">
                <a:solidFill>
                  <a:srgbClr val="000000"/>
                </a:solidFill>
                <a:latin typeface="Poppins Extra-Light"/>
                <a:ea typeface="Poppins Extra-Light"/>
                <a:cs typeface="Poppins Extra-Light"/>
                <a:sym typeface="Poppins Extra-Light"/>
              </a:rPr>
              <a:t>JAVASCRIPT                                           </a:t>
            </a:r>
          </a:p>
          <a:p>
            <a:pPr marL="947070" lvl="1" indent="-473535" algn="r">
              <a:lnSpc>
                <a:spcPts val="6141"/>
              </a:lnSpc>
              <a:buFont typeface="Arial"/>
              <a:buChar char="•"/>
            </a:pPr>
            <a:r>
              <a:rPr lang="en-US" sz="4386">
                <a:solidFill>
                  <a:srgbClr val="000000"/>
                </a:solidFill>
                <a:latin typeface="Poppins Extra-Light"/>
                <a:ea typeface="Poppins Extra-Light"/>
                <a:cs typeface="Poppins Extra-Light"/>
                <a:sym typeface="Poppins Extra-Light"/>
              </a:rPr>
              <a:t>Cài đặt môi trường CURSOR               </a:t>
            </a:r>
          </a:p>
          <a:p>
            <a:pPr marL="947070" lvl="1" indent="-473535" algn="r">
              <a:lnSpc>
                <a:spcPts val="6141"/>
              </a:lnSpc>
              <a:buFont typeface="Arial"/>
              <a:buChar char="•"/>
            </a:pPr>
            <a:r>
              <a:rPr lang="en-US" sz="4386">
                <a:solidFill>
                  <a:srgbClr val="000000"/>
                </a:solidFill>
                <a:latin typeface="Poppins Extra-Light"/>
                <a:ea typeface="Poppins Extra-Light"/>
                <a:cs typeface="Poppins Extra-Light"/>
                <a:sym typeface="Poppins Extra-Light"/>
              </a:rPr>
              <a:t>Cài đặt XAMPP                                      </a:t>
            </a:r>
          </a:p>
          <a:p>
            <a:pPr marL="947070" lvl="1" indent="-473535" algn="r">
              <a:lnSpc>
                <a:spcPts val="6141"/>
              </a:lnSpc>
              <a:buFont typeface="Arial"/>
              <a:buChar char="•"/>
            </a:pPr>
            <a:r>
              <a:rPr lang="en-US" sz="4386">
                <a:solidFill>
                  <a:srgbClr val="000000"/>
                </a:solidFill>
                <a:latin typeface="Poppins Extra-Light"/>
                <a:ea typeface="Poppins Extra-Light"/>
                <a:cs typeface="Poppins Extra-Light"/>
                <a:sym typeface="Poppins Extra-Light"/>
              </a:rPr>
              <a:t>SQL(Structured Query Language)     </a:t>
            </a:r>
          </a:p>
          <a:p>
            <a:pPr marL="947070" lvl="1" indent="-473535" algn="r">
              <a:lnSpc>
                <a:spcPts val="6141"/>
              </a:lnSpc>
              <a:buFont typeface="Arial"/>
              <a:buChar char="•"/>
            </a:pPr>
            <a:r>
              <a:rPr lang="en-US" sz="4386">
                <a:solidFill>
                  <a:srgbClr val="000000"/>
                </a:solidFill>
                <a:latin typeface="Poppins Extra-Light"/>
                <a:ea typeface="Poppins Extra-Light"/>
                <a:cs typeface="Poppins Extra-Light"/>
                <a:sym typeface="Poppins Extra-Light"/>
              </a:rPr>
              <a:t>PHP (Hypertext Preprocessor)            </a:t>
            </a:r>
          </a:p>
          <a:p>
            <a:pPr algn="r">
              <a:lnSpc>
                <a:spcPts val="6141"/>
              </a:lnSpc>
            </a:pPr>
            <a:endParaRPr lang="en-US" sz="4386">
              <a:solidFill>
                <a:srgbClr val="000000"/>
              </a:solidFill>
              <a:latin typeface="Poppins Extra-Light"/>
              <a:ea typeface="Poppins Extra-Light"/>
              <a:cs typeface="Poppins Extra-Light"/>
              <a:sym typeface="Poppins Extra-Light"/>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1231</Words>
  <Application>Microsoft Office PowerPoint</Application>
  <PresentationFormat>Custom</PresentationFormat>
  <Paragraphs>123</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Racing Sans One</vt:lpstr>
      <vt:lpstr>Poppins</vt:lpstr>
      <vt:lpstr>Poppins Extra-Light</vt:lpstr>
      <vt:lpstr>Arimo Bold</vt:lpstr>
      <vt:lpstr>Lastica</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carloi1.pptx</dc:title>
  <cp:lastModifiedBy>Loi Mai Hong</cp:lastModifiedBy>
  <cp:revision>2</cp:revision>
  <dcterms:created xsi:type="dcterms:W3CDTF">2006-08-16T00:00:00Z</dcterms:created>
  <dcterms:modified xsi:type="dcterms:W3CDTF">2025-01-07T15:14:21Z</dcterms:modified>
  <dc:identifier>DAGamTgEdks</dc:identifier>
</cp:coreProperties>
</file>